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0"/>
  </p:notesMasterIdLst>
  <p:sldIdLst>
    <p:sldId id="297" r:id="rId2"/>
    <p:sldId id="287" r:id="rId3"/>
    <p:sldId id="266" r:id="rId4"/>
    <p:sldId id="298" r:id="rId5"/>
    <p:sldId id="269" r:id="rId6"/>
    <p:sldId id="308" r:id="rId7"/>
    <p:sldId id="310" r:id="rId8"/>
    <p:sldId id="263" r:id="rId9"/>
    <p:sldId id="300" r:id="rId10"/>
    <p:sldId id="265" r:id="rId11"/>
    <p:sldId id="267" r:id="rId12"/>
    <p:sldId id="290" r:id="rId13"/>
    <p:sldId id="302" r:id="rId14"/>
    <p:sldId id="275" r:id="rId15"/>
    <p:sldId id="306" r:id="rId16"/>
    <p:sldId id="307" r:id="rId17"/>
    <p:sldId id="277" r:id="rId18"/>
    <p:sldId id="272"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1008" autoAdjust="0"/>
  </p:normalViewPr>
  <p:slideViewPr>
    <p:cSldViewPr snapToGrid="0">
      <p:cViewPr varScale="1">
        <p:scale>
          <a:sx n="55" d="100"/>
          <a:sy n="55" d="100"/>
        </p:scale>
        <p:origin x="614" y="53"/>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8C57D8-02E4-4793-A201-142BB7BDFB3A}" type="datetimeFigureOut">
              <a:rPr lang="it-IT" smtClean="0"/>
              <a:t>03/03/2021</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C12EA4-83D3-440C-AAD4-708002ED1293}" type="slidenum">
              <a:rPr lang="it-IT" smtClean="0"/>
              <a:t>‹#›</a:t>
            </a:fld>
            <a:endParaRPr lang="it-IT"/>
          </a:p>
        </p:txBody>
      </p:sp>
    </p:spTree>
    <p:extLst>
      <p:ext uri="{BB962C8B-B14F-4D97-AF65-F5344CB8AC3E}">
        <p14:creationId xmlns:p14="http://schemas.microsoft.com/office/powerpoint/2010/main" val="338401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ews.ro/social/analiza-cinci-din-zece-mame-cu-varsta-sub-18-ani-din-romania-nu-au-fost-niciodata-la-un-control-ginecologic-1922405124002018041318080063"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c.europa.eu/home-affairs/sites/homeaffairs/files/what-we-do/policies/european-agenda-security/20181204_data-collection-study.pdf?fbclid=IwAR0Hw_ndAML5cV1X_IdmIwD9lOyKmqqqTbAyHRuFdE0x9A8_aoKyvsrAVJc"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vvenire.it/economia/pagine/lavoro-domestico-oltre-due-milioni-di-lavoratori-ma-solo-859mila-regolari?fbclid=IwAR1KC5fnD51ixrCuftpXuy_MrDM6Mr0AbYibqmxhHulWTV5uoPqsFrz8kvw"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ace.coe.int/en/news/8022/leaving-millions-of-labour-migrants-children-without-parental-care-is-a-violation-of-human-right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ace.coe.int/pdf/2523456dfd4a5d03afb40b2deebb3d3f36f61bfb3326667a8259ffe25682ae848428feba12/doc.%2015173.pdf" TargetMode="External"/><Relationship Id="rId2" Type="http://schemas.openxmlformats.org/officeDocument/2006/relationships/slide" Target="../slides/slide17.xml"/><Relationship Id="rId1" Type="http://schemas.openxmlformats.org/officeDocument/2006/relationships/notesMaster" Target="../notesMasters/notesMaster1.xml"/><Relationship Id="rId5" Type="http://schemas.openxmlformats.org/officeDocument/2006/relationships/hyperlink" Target="https://pace.coe.int/en/news/8022/leaving-millions-of-labour-migrants-children-without-parental-care-is-a-violation-of-human-rights-" TargetMode="External"/><Relationship Id="rId4" Type="http://schemas.openxmlformats.org/officeDocument/2006/relationships/hyperlink" Target="https://pace.coe.int/en/files/28843#trace-3"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ace.coe.int/en/news/8022/leaving-millions-of-labour-migrants-children-without-parental-care-is-a-violation-of-human-right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nSpc>
                <a:spcPct val="107000"/>
              </a:lnSpc>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Most women work as care workers and in agriculture, while men work in constructions and farming.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r>
              <a:rPr lang="en-US" dirty="0"/>
              <a:t>There are over 1,2 million Romanian citizens in Italy (2 million according to unofficial sources). Many arrive with the intention of going back to their country of origin, but only a few of them do so. If they lose their job in Italy, they try to move to another EU country, waiting for the right moment to repatriate. - file:///C:/Users/HP/Documents/bibliografie/1563266477_0.pdf</a:t>
            </a:r>
            <a:r>
              <a:rPr lang="en-US" sz="1200" dirty="0">
                <a:effectLst/>
                <a:latin typeface="Calibri" panose="020F0502020204030204" pitchFamily="34" charset="0"/>
                <a:ea typeface="Calibri" panose="020F0502020204030204" pitchFamily="34" charset="0"/>
                <a:cs typeface="Times New Roman" panose="02020603050405020304" pitchFamily="18" charset="0"/>
              </a:rPr>
              <a:t/>
            </a:r>
            <a:br>
              <a:rPr lang="en-US" sz="1200" dirty="0">
                <a:effectLst/>
                <a:latin typeface="Calibri" panose="020F0502020204030204" pitchFamily="34" charset="0"/>
                <a:ea typeface="Calibri" panose="020F0502020204030204" pitchFamily="34" charset="0"/>
                <a:cs typeface="Times New Roman" panose="02020603050405020304" pitchFamily="18" charset="0"/>
              </a:rPr>
            </a:b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2</a:t>
            </a:fld>
            <a:endParaRPr lang="it-IT"/>
          </a:p>
        </p:txBody>
      </p:sp>
    </p:spTree>
    <p:extLst>
      <p:ext uri="{BB962C8B-B14F-4D97-AF65-F5344CB8AC3E}">
        <p14:creationId xmlns:p14="http://schemas.microsoft.com/office/powerpoint/2010/main" val="3506676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nSpc>
                <a:spcPct val="107000"/>
              </a:lnSpc>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Most of them have a high school leave, and usually a degree. These people could not support their family in Romania and therefore have decided to come and work in Italy. When they arrive in Italy, most of them speak no Italian and are not familiar with the Italian legislation, leading them through situations of hardship, in addition to the suffering caused by the separation from their families and children. A more complete and clearer information and professional trainings are needed before leaving for Italy; the improvement of knowledge concerning rights and duties of the National Collective Bargaining Agreement (CCNL) would make workers more aware of their job and less exploitable. There are also other issues linked to the cohabitation, stemming from communication, cultural differences, and linguistic problems. Not being able to cook Italian dishes or to use certain appliances could become a source of conflicts resulting in insults, but also to more serious violence towards the worker. Some of these violent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behaviours</a:t>
            </a:r>
            <a:r>
              <a:rPr lang="en-US" sz="1200" dirty="0">
                <a:effectLst/>
                <a:latin typeface="Calibri" panose="020F0502020204030204" pitchFamily="34" charset="0"/>
                <a:ea typeface="Calibri" panose="020F0502020204030204" pitchFamily="34" charset="0"/>
                <a:cs typeface="Times New Roman" panose="02020603050405020304" pitchFamily="18" charset="0"/>
              </a:rPr>
              <a:t> are perhaps unintentional, as perpetrated by an assisted person already aggressive due to his or her disease (as for Alzheimer) but it remains a risky situation for workers. In many cases, caregivers carry out stressful and dangerous jobs, with a too high “toll” for their health. Only a few caregivers turn to a doctor, even though they suffer from insomnia, anxiety or depression. The absence of national controls leaves too much room for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labour</a:t>
            </a:r>
            <a:r>
              <a:rPr lang="en-US" sz="1200" dirty="0">
                <a:effectLst/>
                <a:latin typeface="Calibri" panose="020F0502020204030204" pitchFamily="34" charset="0"/>
                <a:ea typeface="Calibri" panose="020F0502020204030204" pitchFamily="34" charset="0"/>
                <a:cs typeface="Times New Roman" panose="02020603050405020304" pitchFamily="18" charset="0"/>
              </a:rPr>
              <a:t> exploitation, abuse, and ill-treatment by their employers</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Indeed, the irregular work phenomenon is quite widespread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Censis</a:t>
            </a:r>
            <a:r>
              <a:rPr lang="en-US" sz="1200" dirty="0">
                <a:effectLst/>
                <a:latin typeface="Calibri" panose="020F0502020204030204" pitchFamily="34" charset="0"/>
                <a:ea typeface="Calibri" panose="020F0502020204030204" pitchFamily="34" charset="0"/>
                <a:cs typeface="Times New Roman" panose="02020603050405020304" pitchFamily="18" charset="0"/>
              </a:rPr>
              <a:t>), about 6 hours of work out of 10 have no social security coverage, outside the realm of rules, safeguards, and guarantees provided by law. Sometimes, workers prefer to work irregularly for higher retributions, underestimating risks and consequences this entail: the lack of sanitary insurance, the payment of the social security contributions, the lack of protection, rights, and sanctions foreseen by the law. They work irregularly, at a high pace, without leave permits, nor free Saturdays nor Sundays, sleep deprived and with no longer a private life and the possibility to socialize, far from their families and their country; all this leads these people in conditions of fragility and vulnerability. In order to face such an issue, a government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programme</a:t>
            </a:r>
            <a:r>
              <a:rPr lang="en-US" sz="1200" dirty="0">
                <a:effectLst/>
                <a:latin typeface="Calibri" panose="020F0502020204030204" pitchFamily="34" charset="0"/>
                <a:ea typeface="Calibri" panose="020F0502020204030204" pitchFamily="34" charset="0"/>
                <a:cs typeface="Times New Roman" panose="02020603050405020304" pitchFamily="18" charset="0"/>
              </a:rPr>
              <a:t> to welcome and solidly train these people is needed. INPS decided to initiate a awareness-rising and information campaigns focusing on employers, by using means of communication like bread bags or napkins of the fast food shop. The message to convey is a correct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behaviour</a:t>
            </a:r>
            <a:r>
              <a:rPr lang="en-US" sz="1200" dirty="0">
                <a:effectLst/>
                <a:latin typeface="Calibri" panose="020F0502020204030204" pitchFamily="34" charset="0"/>
                <a:ea typeface="Calibri" panose="020F0502020204030204" pitchFamily="34" charset="0"/>
                <a:cs typeface="Times New Roman" panose="02020603050405020304" pitchFamily="18" charset="0"/>
              </a:rPr>
              <a:t> for those who employ these domestic workers, immigrants and local, to prevent future workers from facing situations of extreme precariousness, with a very low pension due to tax evasion. 8 Legislative action is needed, for example, as domestic work is not among the several incentives for the new recruitments like the South bonus (bonus Sud) and is not included in the new legislation on the traceability of salaries. All these anomalies make this sector a breeding ground for illicit practices. </a:t>
            </a:r>
            <a:r>
              <a:rPr lang="en-US" sz="1200" dirty="0" err="1">
                <a:effectLst/>
                <a:latin typeface="Calibri" panose="020F0502020204030204" pitchFamily="34" charset="0"/>
                <a:ea typeface="Calibri" panose="020F0502020204030204" pitchFamily="34" charset="0"/>
                <a:cs typeface="Times New Roman" panose="02020603050405020304" pitchFamily="18" charset="0"/>
              </a:rPr>
              <a:t>Intervista</a:t>
            </a:r>
            <a:r>
              <a:rPr lang="en-US" sz="1200" dirty="0">
                <a:effectLst/>
                <a:latin typeface="Calibri" panose="020F0502020204030204" pitchFamily="34" charset="0"/>
                <a:ea typeface="Calibri" panose="020F0502020204030204" pitchFamily="34" charset="0"/>
                <a:cs typeface="Times New Roman" panose="02020603050405020304" pitchFamily="18" charset="0"/>
              </a:rPr>
              <a:t> a Silvia Dumitrache </a:t>
            </a:r>
            <a:r>
              <a:rPr lang="it-IT" b="0" i="0" dirty="0">
                <a:effectLst/>
                <a:latin typeface="Google Sans"/>
              </a:rPr>
              <a:t>@Domina file:///C:/Users/HP/Documents/bibliografie/1563266477_0.pdf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3</a:t>
            </a:fld>
            <a:endParaRPr lang="it-IT"/>
          </a:p>
        </p:txBody>
      </p:sp>
    </p:spTree>
    <p:extLst>
      <p:ext uri="{BB962C8B-B14F-4D97-AF65-F5344CB8AC3E}">
        <p14:creationId xmlns:p14="http://schemas.microsoft.com/office/powerpoint/2010/main" val="426810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nSpc>
                <a:spcPct val="107000"/>
              </a:lnSpc>
              <a:spcAft>
                <a:spcPts val="800"/>
              </a:spcAft>
            </a:pPr>
            <a:r>
              <a:rPr lang="en-US" sz="1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 Romania is the country boasting the largest number of adolescent mothers and newborns abandoned in maternities in the Easter Europe (many of them with their mothers away for work abroad) and also a steep incidence of infant mortality. Five out of ten mothers under 18 have never had a gynecological check-up (</a:t>
            </a:r>
            <a:r>
              <a:rPr lang="en-US" sz="1200" u="sng"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control </a:t>
            </a:r>
            <a:r>
              <a:rPr lang="en-US" sz="1200" u="sng" dirty="0" err="1">
                <a:solidFill>
                  <a:srgbClr val="FFC000"/>
                </a:solidFill>
                <a:effectLst/>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 xmlns:ahyp="http://schemas.microsoft.com/office/drawing/2018/hyperlinkcolor" val="tx"/>
                    </a:ext>
                  </a:extLst>
                </a:hlinkClick>
              </a:rPr>
              <a:t>ginecologic</a:t>
            </a:r>
            <a:r>
              <a:rPr lang="en-US" sz="1200" u="sng"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 </a:t>
            </a:r>
            <a:endParaRPr lang="it-IT" sz="1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 A 2018 European Commission Report shows that almost three quarters of trafficking victims (</a:t>
            </a:r>
            <a:r>
              <a:rPr lang="en-US" sz="1200" u="sng" dirty="0" err="1">
                <a:solidFill>
                  <a:srgbClr val="FFC000"/>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 xmlns:ahyp="http://schemas.microsoft.com/office/drawing/2018/hyperlinkcolor" val="tx"/>
                    </a:ext>
                  </a:extLst>
                </a:hlinkClick>
              </a:rPr>
              <a:t>traficului</a:t>
            </a:r>
            <a:r>
              <a:rPr lang="en-US" sz="1200" u="sng"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 xmlns:ahyp="http://schemas.microsoft.com/office/drawing/2018/hyperlinkcolor" val="tx"/>
                    </a:ext>
                  </a:extLst>
                </a:hlinkClick>
              </a:rPr>
              <a:t> de </a:t>
            </a:r>
            <a:r>
              <a:rPr lang="en-US" sz="1200" u="sng" dirty="0" err="1">
                <a:solidFill>
                  <a:srgbClr val="FFC000"/>
                </a:solidFill>
                <a:effectLst/>
                <a:latin typeface="Calibri" panose="020F0502020204030204" pitchFamily="34" charset="0"/>
                <a:ea typeface="Calibri" panose="020F0502020204030204" pitchFamily="34" charset="0"/>
                <a:cs typeface="Times New Roman" panose="02020603050405020304" pitchFamily="18" charset="0"/>
                <a:hlinkClick r:id="rId4">
                  <a:extLst>
                    <a:ext uri="{A12FA001-AC4F-418D-AE19-62706E023703}">
                      <ahyp:hlinkClr xmlns="" xmlns:ahyp="http://schemas.microsoft.com/office/drawing/2018/hyperlinkcolor" val="tx"/>
                    </a:ext>
                  </a:extLst>
                </a:hlinkClick>
              </a:rPr>
              <a:t>persoane</a:t>
            </a:r>
            <a:r>
              <a:rPr lang="en-US" sz="1200" u="sng"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in the EU came from Romania</a:t>
            </a:r>
            <a:endParaRPr lang="it-IT" sz="1200"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4</a:t>
            </a:fld>
            <a:endParaRPr lang="it-IT"/>
          </a:p>
        </p:txBody>
      </p:sp>
    </p:spTree>
    <p:extLst>
      <p:ext uri="{BB962C8B-B14F-4D97-AF65-F5344CB8AC3E}">
        <p14:creationId xmlns:p14="http://schemas.microsoft.com/office/powerpoint/2010/main" val="2911141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kumimoji="0" lang="en-US" sz="1600" b="0" i="0" u="none" strike="noStrike" kern="1200" cap="none" spc="0" normalizeH="0" baseline="0" noProof="0" dirty="0">
                <a:ln>
                  <a:noFill/>
                </a:ln>
                <a:solidFill>
                  <a:srgbClr val="FFFFFF"/>
                </a:solidFill>
                <a:effectLst/>
                <a:uLnTx/>
                <a:uFillTx/>
                <a:latin typeface="Calibri Light" panose="020F0302020204030204"/>
                <a:ea typeface="+mj-ea"/>
                <a:cs typeface="+mj-cs"/>
              </a:rPr>
              <a:t> </a:t>
            </a:r>
            <a:r>
              <a:rPr kumimoji="0" lang="en-US" sz="1600" b="0" i="0" u="none" strike="noStrike" kern="1200" cap="none" spc="0" normalizeH="0" baseline="0" noProof="0" dirty="0" err="1">
                <a:ln>
                  <a:noFill/>
                </a:ln>
                <a:solidFill>
                  <a:srgbClr val="FFFFFF"/>
                </a:solidFill>
                <a:effectLst/>
                <a:uLnTx/>
                <a:uFillTx/>
                <a:latin typeface="Calibri Light" panose="020F0302020204030204"/>
                <a:ea typeface="+mj-ea"/>
                <a:cs typeface="+mj-cs"/>
              </a:rPr>
              <a:t>Avvenire</a:t>
            </a:r>
            <a:r>
              <a:rPr kumimoji="0" lang="en-US" sz="1600" b="0" i="0" u="none" strike="noStrike" kern="1200" cap="none" spc="0" normalizeH="0" baseline="0" noProof="0" dirty="0">
                <a:ln>
                  <a:noFill/>
                </a:ln>
                <a:solidFill>
                  <a:srgbClr val="FFFFFF"/>
                </a:solidFill>
                <a:effectLst/>
                <a:uLnTx/>
                <a:uFillTx/>
                <a:latin typeface="Calibri Light" panose="020F0302020204030204"/>
                <a:ea typeface="+mj-ea"/>
                <a:cs typeface="+mj-cs"/>
              </a:rPr>
              <a:t> </a:t>
            </a:r>
            <a:r>
              <a:rPr kumimoji="0" lang="en-US" sz="1600" b="0" i="0" u="none" strike="noStrike" kern="1200" cap="none" spc="0" normalizeH="0" baseline="0" noProof="0" dirty="0">
                <a:ln>
                  <a:noFill/>
                </a:ln>
                <a:solidFill>
                  <a:srgbClr val="FFFFFF"/>
                </a:solidFill>
                <a:effectLst/>
                <a:uLnTx/>
                <a:uFillTx/>
                <a:latin typeface="Calibri Light" panose="020F0302020204030204"/>
                <a:ea typeface="+mj-ea"/>
                <a:cs typeface="+mj-cs"/>
                <a:hlinkClick r:id="rId3"/>
              </a:rPr>
              <a:t>https://www.avvenire.it/economia/pagine/lavoro-domestico-oltre-due-milioni-di-lavoratori-ma-solo-859mila-regolari?fbclid=IwAR1KC5fnD51ixrCuftpXuy_MrDM6Mr0AbYibqmxhHulWTV5uoPqsFrz8kvw</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5</a:t>
            </a:fld>
            <a:endParaRPr lang="it-IT"/>
          </a:p>
        </p:txBody>
      </p:sp>
    </p:spTree>
    <p:extLst>
      <p:ext uri="{BB962C8B-B14F-4D97-AF65-F5344CB8AC3E}">
        <p14:creationId xmlns:p14="http://schemas.microsoft.com/office/powerpoint/2010/main" val="3691570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https://www.hrw.org/news/2020/12/18/italy-flawed-migrant-regularization-program; https://it.businessinsider.com/la-sanatoria-bellanova-per-colf-e-braccianti-e-un-flop-allinps-1-084-domande-per-regolarizzare-il-lavoro-in-nero/</a:t>
            </a:r>
          </a:p>
        </p:txBody>
      </p:sp>
      <p:sp>
        <p:nvSpPr>
          <p:cNvPr id="4" name="Segnaposto numero diapositiva 3"/>
          <p:cNvSpPr>
            <a:spLocks noGrp="1"/>
          </p:cNvSpPr>
          <p:nvPr>
            <p:ph type="sldNum" sz="quarter" idx="5"/>
          </p:nvPr>
        </p:nvSpPr>
        <p:spPr/>
        <p:txBody>
          <a:bodyPr/>
          <a:lstStyle/>
          <a:p>
            <a:fld id="{93C12EA4-83D3-440C-AAD4-708002ED1293}" type="slidenum">
              <a:rPr lang="it-IT" smtClean="0"/>
              <a:t>6</a:t>
            </a:fld>
            <a:endParaRPr lang="it-IT"/>
          </a:p>
        </p:txBody>
      </p:sp>
    </p:spTree>
    <p:extLst>
      <p:ext uri="{BB962C8B-B14F-4D97-AF65-F5344CB8AC3E}">
        <p14:creationId xmlns:p14="http://schemas.microsoft.com/office/powerpoint/2010/main" val="3306151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7</a:t>
            </a:fld>
            <a:endParaRPr lang="it-IT"/>
          </a:p>
        </p:txBody>
      </p:sp>
    </p:spTree>
    <p:extLst>
      <p:ext uri="{BB962C8B-B14F-4D97-AF65-F5344CB8AC3E}">
        <p14:creationId xmlns:p14="http://schemas.microsoft.com/office/powerpoint/2010/main" val="374198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The irregular work phenomenon is quite widespread (</a:t>
            </a:r>
            <a:r>
              <a:rPr lang="en-US" dirty="0" err="1"/>
              <a:t>Censis</a:t>
            </a:r>
            <a:r>
              <a:rPr lang="en-US" dirty="0"/>
              <a:t>), about 6 hours of work out of 10 have no social security coverage, outside the realm of rules, safeguards, and guarantees provided by law. Sometimes, workers prefer to work irregularly for higher retributions, underestimating risks and consequences this entail: the lack of sanitary insurance, the payment of the social security contributions, the lack of protection, rights, and sanctions foreseen by the law. They work irregularly, at a high pace, without leave permits, nor free Saturdays nor Sundays, sleep deprived and with no longer a private life and the possibility to socialize, far from their families and their country; all this leads these people in conditions of fragility and vulnerability. file:///C:/Users/HP/Documents/bibliografie/1563266477_0.pdf</a:t>
            </a:r>
            <a:br>
              <a:rPr lang="en-US" dirty="0"/>
            </a:br>
            <a:r>
              <a:rPr lang="en-US" dirty="0"/>
              <a:t>The symptoms were so specific that back in 2005 two Ukrainian psychiatrists, Andriy Kiselyov and </a:t>
            </a:r>
            <a:r>
              <a:rPr lang="en-US" dirty="0" err="1"/>
              <a:t>Anatoliy</a:t>
            </a:r>
            <a:r>
              <a:rPr lang="en-US" dirty="0"/>
              <a:t> </a:t>
            </a:r>
            <a:r>
              <a:rPr lang="en-US" dirty="0" err="1"/>
              <a:t>Faifrych</a:t>
            </a:r>
            <a:r>
              <a:rPr lang="en-US" dirty="0"/>
              <a:t>, identified it as a socio-medical condition and named it the "Italian </a:t>
            </a:r>
            <a:r>
              <a:rPr lang="en-US" dirty="0" err="1"/>
              <a:t>syndrome.“https</a:t>
            </a:r>
            <a:r>
              <a:rPr lang="en-US" dirty="0"/>
              <a:t>://www.dw.com/en/romanian-carers-in-italy-i-miss-my-family-so-so-much/a-48110728 </a:t>
            </a:r>
          </a:p>
        </p:txBody>
      </p:sp>
      <p:sp>
        <p:nvSpPr>
          <p:cNvPr id="4" name="Segnaposto numero diapositiva 3"/>
          <p:cNvSpPr>
            <a:spLocks noGrp="1"/>
          </p:cNvSpPr>
          <p:nvPr>
            <p:ph type="sldNum" sz="quarter" idx="5"/>
          </p:nvPr>
        </p:nvSpPr>
        <p:spPr/>
        <p:txBody>
          <a:bodyPr/>
          <a:lstStyle/>
          <a:p>
            <a:fld id="{93C12EA4-83D3-440C-AAD4-708002ED1293}" type="slidenum">
              <a:rPr lang="it-IT" smtClean="0"/>
              <a:t>9</a:t>
            </a:fld>
            <a:endParaRPr lang="it-IT"/>
          </a:p>
        </p:txBody>
      </p:sp>
    </p:spTree>
    <p:extLst>
      <p:ext uri="{BB962C8B-B14F-4D97-AF65-F5344CB8AC3E}">
        <p14:creationId xmlns:p14="http://schemas.microsoft.com/office/powerpoint/2010/main" val="2818802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In the </a:t>
            </a:r>
            <a:r>
              <a:rPr lang="en-US" dirty="0" err="1"/>
              <a:t>Socola</a:t>
            </a:r>
            <a:r>
              <a:rPr lang="en-US" dirty="0"/>
              <a:t> clinic in Romania, this disorder has been addressed to. In milder cases, anxiogenic states, identity disorders, eating and sleep disorders, somatoform and dissociative disorders have been registered. In the most serious cases, the patients presented psychotic </a:t>
            </a:r>
            <a:r>
              <a:rPr lang="en-US" dirty="0" err="1"/>
              <a:t>behaviours</a:t>
            </a:r>
            <a:r>
              <a:rPr lang="en-US" dirty="0"/>
              <a:t>, obsessive-compulsive disorders, paranoid and schizoid disorders and depressions; these, in the most severe forms, can lead to suicide. file:///C:/Users/HP/Documents/bibliografie/1563266477_0.pdf</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10</a:t>
            </a:fld>
            <a:endParaRPr lang="it-IT"/>
          </a:p>
        </p:txBody>
      </p:sp>
    </p:spTree>
    <p:extLst>
      <p:ext uri="{BB962C8B-B14F-4D97-AF65-F5344CB8AC3E}">
        <p14:creationId xmlns:p14="http://schemas.microsoft.com/office/powerpoint/2010/main" val="1515508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The burnout is a concept referring to 35 one of the main risks of the caregiving occupation. It is a condition of discomfort, uneasiness, impotence, suffering, generated by emotional stress and caused by constant contact with situations of suffering; it is manifested through emotional exhaustion, a feeling of lack of personal fulfilment and </a:t>
            </a:r>
            <a:r>
              <a:rPr lang="en-US" dirty="0" err="1"/>
              <a:t>depersonalisation</a:t>
            </a:r>
            <a:r>
              <a:rPr lang="en-US" dirty="0"/>
              <a:t> of one's work. The caregivers’ burnout manifests from emotional resources, as they end up being alienated and emptied from their own job. Sometimes, a </a:t>
            </a:r>
            <a:r>
              <a:rPr lang="en-US" dirty="0" err="1"/>
              <a:t>behaviour</a:t>
            </a:r>
            <a:r>
              <a:rPr lang="en-US" dirty="0"/>
              <a:t> of denial (</a:t>
            </a:r>
            <a:r>
              <a:rPr lang="en-US" dirty="0" err="1"/>
              <a:t>depersonalisation</a:t>
            </a:r>
            <a:r>
              <a:rPr lang="en-US" dirty="0"/>
              <a:t>) towards the assisted ones can prevail (rude answers, negative </a:t>
            </a:r>
            <a:r>
              <a:rPr lang="en-US" dirty="0" err="1"/>
              <a:t>behaviours</a:t>
            </a:r>
            <a:r>
              <a:rPr lang="en-US" dirty="0"/>
              <a:t> toward the assisted one). Often, all this is accompanied by a feeling of inadequacy, lack of self-esteem and a feeling of failure in one's work. Usually, those who face burnout are fundamentally generous, selfless people really willing to help others; however, under particularly stressful conditions and in the absence of a real acknowledgement of their work by the assisted person and the family, they fail to elaborate the frustration that derives from it; and by not taking care of their own needs, they end up falling into a state of depression, dissatisfaction, tension, anxiety, with the desire to leave work. Under conditions of stress, these people develop the following somatic symptoms: fatigue, frequent headaches and gastro-intestinal disorders, shortness of breath, and psychosomatic phenomena (ulcers, back pain, tachycardia, nausea), decreased immune </a:t>
            </a:r>
            <a:r>
              <a:rPr lang="en-US" dirty="0" err="1"/>
              <a:t>defences</a:t>
            </a:r>
            <a:r>
              <a:rPr lang="en-US" dirty="0"/>
              <a:t>, sleep disturbed by negative thoughts and nightmares, and increased propensity to accidents. In addition, psychological symptoms appear too: feelings of guilt towards the elderly, or towards their abandoned family, feelings of failure, resentment, and cynicism towards the assisted person, aggression, suspicion, paranoia, mood instability. As a result, depressive feelings, resistance to care work and little contact with one's own needs are found. Sometimes, this complex situation can lead to drug or alcohol abuse or even gambling addiction. These symptoms are often accentuated by the distance of family members and the concern for children, for the husband, and sometimes for their sick parents. Furthermore, there is a lack of a social network of support (friends, relatives...) who can “nourish” the worker completely consumed by the caregiving job. Often, many caregivers coming from Eastern Europe go back home. In recent years, we have witnessed a psycho-social phenomenon that affects many of the family assistants who have returned from Italy: the Italian syndrome. This is a phenomenon that affects caregivers (especially Romanian, Moldovan, and Ukrainian) who have assisted elderly people in Italy, who have stayed close to those who could barely pay them, or in situations of difficult cohabitation 36 that they have caused them to fall ill. The anxiogenic and depressive states presented by these women appear to be linked to a profound fracture of identity, accompanied by a weakening sense of motherhood, feeling of guilt and shame. </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11</a:t>
            </a:fld>
            <a:endParaRPr lang="it-IT"/>
          </a:p>
        </p:txBody>
      </p:sp>
    </p:spTree>
    <p:extLst>
      <p:ext uri="{BB962C8B-B14F-4D97-AF65-F5344CB8AC3E}">
        <p14:creationId xmlns:p14="http://schemas.microsoft.com/office/powerpoint/2010/main" val="1229990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"We see many Romanian men taking over the household activities. But sometimes they don't accept being financially dependent on their wives who live abroad, and they refuse to take their place," she said.</a:t>
            </a:r>
            <a:br>
              <a:rPr lang="en-US" dirty="0"/>
            </a:br>
            <a:r>
              <a:rPr lang="en-US" dirty="0"/>
              <a:t>In both scenarios there is a lack of support both for the women who leave and for the families who stay, said Silvia Dumitrache, founder of the Association of Romanian Women in Italy (ADRI).</a:t>
            </a:r>
            <a:br>
              <a:rPr lang="en-US" dirty="0"/>
            </a:br>
            <a:r>
              <a:rPr lang="en-US" dirty="0"/>
              <a:t>To date, there are still "no points of reference, like social workers or organizations, that can care for these families," she told DW. "Romania is broken; the entire country is in an anomalous situation."</a:t>
            </a:r>
            <a:br>
              <a:rPr lang="en-US" dirty="0"/>
            </a:br>
            <a:r>
              <a:rPr lang="en-US" dirty="0"/>
              <a:t>https://www.dw.com/en/romanian-carers-in-italy-i-miss-my-family-so-so-much/a-48110728</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12</a:t>
            </a:fld>
            <a:endParaRPr lang="it-IT"/>
          </a:p>
        </p:txBody>
      </p:sp>
    </p:spTree>
    <p:extLst>
      <p:ext uri="{BB962C8B-B14F-4D97-AF65-F5344CB8AC3E}">
        <p14:creationId xmlns:p14="http://schemas.microsoft.com/office/powerpoint/2010/main" val="613708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Leaving millions of </a:t>
            </a:r>
            <a:r>
              <a:rPr kumimoji="0" lang="en-US" sz="1200" b="0" i="0" u="none" strike="noStrike" kern="1200" cap="none" spc="0" normalizeH="0" baseline="0" noProof="0" dirty="0" err="1">
                <a:ln>
                  <a:noFill/>
                </a:ln>
                <a:solidFill>
                  <a:srgbClr val="FFFFFF"/>
                </a:solidFill>
                <a:effectLst/>
                <a:uLnTx/>
                <a:uFillTx/>
                <a:latin typeface="Calibri Light" panose="020F0302020204030204"/>
                <a:ea typeface="+mj-ea"/>
                <a:cs typeface="+mj-cs"/>
              </a:rPr>
              <a:t>labour</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 migrants’ children without parental care is a violation of human rights </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hlinkClick r:id="rId3">
                  <a:extLst>
                    <a:ext uri="{A12FA001-AC4F-418D-AE19-62706E023703}">
                      <ahyp:hlinkClr xmlns="" xmlns:ahyp="http://schemas.microsoft.com/office/drawing/2018/hyperlinkcolor" val="tx"/>
                    </a:ext>
                  </a:extLst>
                </a:hlinkClick>
              </a:rPr>
              <a:t>https://pace.coe.int/en/news/8022/leaving-millions-of-labour-migrants-children-without-parental-care-is-a-violation-of-human-rights-</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 </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13</a:t>
            </a:fld>
            <a:endParaRPr lang="it-IT"/>
          </a:p>
        </p:txBody>
      </p:sp>
    </p:spTree>
    <p:extLst>
      <p:ext uri="{BB962C8B-B14F-4D97-AF65-F5344CB8AC3E}">
        <p14:creationId xmlns:p14="http://schemas.microsoft.com/office/powerpoint/2010/main" val="401921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c. There is a higher risk of encountering criminal groups or even becoming victims of such groups. However, the major impact is present at psychological level, at the level of personality formation. The fact has been highlighted that the absence of a parent or of both parents is conducive to low self-esteem, feelings of guilt, and a high level of anxiety.</a:t>
            </a:r>
          </a:p>
          <a:p>
            <a:r>
              <a:rPr lang="en-US" dirty="0"/>
              <a:t>d. Increased risk of school drop-out rate (abandon </a:t>
            </a:r>
            <a:r>
              <a:rPr lang="en-US" dirty="0" err="1"/>
              <a:t>scolar</a:t>
            </a:r>
            <a:r>
              <a:rPr lang="en-US" dirty="0"/>
              <a:t>). In 2017, nearly 200 high school students dropped out. Their number keeps going up by 13,000 a year. </a:t>
            </a:r>
          </a:p>
          <a:p>
            <a:r>
              <a:rPr lang="en-US" dirty="0"/>
              <a:t>e. Higher numbers of broken families</a:t>
            </a:r>
          </a:p>
          <a:p>
            <a:r>
              <a:rPr lang="en-US" dirty="0"/>
              <a:t>f. Escalation of cases of abuse in the family and domestic violence.</a:t>
            </a:r>
          </a:p>
          <a:p>
            <a:r>
              <a:rPr lang="en-US" dirty="0"/>
              <a:t>g. Need for prevention and combating of trafficking in human beings  and labor force exploitation.</a:t>
            </a:r>
          </a:p>
          <a:p>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14</a:t>
            </a:fld>
            <a:endParaRPr lang="it-IT"/>
          </a:p>
        </p:txBody>
      </p:sp>
    </p:spTree>
    <p:extLst>
      <p:ext uri="{BB962C8B-B14F-4D97-AF65-F5344CB8AC3E}">
        <p14:creationId xmlns:p14="http://schemas.microsoft.com/office/powerpoint/2010/main" val="2364771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dirty="0"/>
              <a:t>\</a:t>
            </a:r>
            <a:r>
              <a:rPr lang="it-IT" b="0" i="0" dirty="0" err="1">
                <a:solidFill>
                  <a:srgbClr val="565656"/>
                </a:solidFill>
                <a:effectLst/>
                <a:latin typeface="Arial" panose="020B0604020202020204" pitchFamily="34" charset="0"/>
              </a:rPr>
              <a:t>Ministrul</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delegat</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pentru</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relațiile</a:t>
            </a:r>
            <a:r>
              <a:rPr lang="it-IT" b="0" i="0" dirty="0">
                <a:solidFill>
                  <a:srgbClr val="565656"/>
                </a:solidFill>
                <a:effectLst/>
                <a:latin typeface="Arial" panose="020B0604020202020204" pitchFamily="34" charset="0"/>
              </a:rPr>
              <a:t> cu </a:t>
            </a:r>
            <a:r>
              <a:rPr lang="it-IT" b="0" i="0" dirty="0" err="1">
                <a:solidFill>
                  <a:srgbClr val="565656"/>
                </a:solidFill>
                <a:effectLst/>
                <a:latin typeface="Arial" panose="020B0604020202020204" pitchFamily="34" charset="0"/>
              </a:rPr>
              <a:t>românii</a:t>
            </a:r>
            <a:r>
              <a:rPr lang="it-IT" b="0" i="0" dirty="0">
                <a:solidFill>
                  <a:srgbClr val="565656"/>
                </a:solidFill>
                <a:effectLst/>
                <a:latin typeface="Arial" panose="020B0604020202020204" pitchFamily="34" charset="0"/>
              </a:rPr>
              <a:t> de </a:t>
            </a:r>
            <a:r>
              <a:rPr lang="it-IT" b="0" i="0" dirty="0" err="1">
                <a:solidFill>
                  <a:srgbClr val="565656"/>
                </a:solidFill>
                <a:effectLst/>
                <a:latin typeface="Arial" panose="020B0604020202020204" pitchFamily="34" charset="0"/>
              </a:rPr>
              <a:t>pretutindeni</a:t>
            </a:r>
            <a:r>
              <a:rPr lang="it-IT" b="0" i="0" dirty="0">
                <a:solidFill>
                  <a:srgbClr val="565656"/>
                </a:solidFill>
                <a:effectLst/>
                <a:latin typeface="Arial" panose="020B0604020202020204" pitchFamily="34" charset="0"/>
              </a:rPr>
              <a:t>, Dan </a:t>
            </a:r>
            <a:r>
              <a:rPr lang="it-IT" b="0" i="0" dirty="0" err="1">
                <a:solidFill>
                  <a:srgbClr val="565656"/>
                </a:solidFill>
                <a:effectLst/>
                <a:latin typeface="Arial" panose="020B0604020202020204" pitchFamily="34" charset="0"/>
              </a:rPr>
              <a:t>Stoenescu</a:t>
            </a:r>
            <a:r>
              <a:rPr lang="it-IT" b="0" i="0" dirty="0">
                <a:solidFill>
                  <a:srgbClr val="565656"/>
                </a:solidFill>
                <a:effectLst/>
                <a:latin typeface="Arial" panose="020B0604020202020204" pitchFamily="34" charset="0"/>
              </a:rPr>
              <a:t>, a </a:t>
            </a:r>
            <a:r>
              <a:rPr lang="it-IT" b="0" i="0" dirty="0" err="1">
                <a:solidFill>
                  <a:srgbClr val="565656"/>
                </a:solidFill>
                <a:effectLst/>
                <a:latin typeface="Arial" panose="020B0604020202020204" pitchFamily="34" charset="0"/>
              </a:rPr>
              <a:t>participat</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azi</a:t>
            </a:r>
            <a:r>
              <a:rPr lang="it-IT" b="0" i="0" dirty="0">
                <a:solidFill>
                  <a:srgbClr val="565656"/>
                </a:solidFill>
                <a:effectLst/>
                <a:latin typeface="Arial" panose="020B0604020202020204" pitchFamily="34" charset="0"/>
              </a:rPr>
              <a:t>, 31 mai 2016, la </a:t>
            </a:r>
            <a:r>
              <a:rPr lang="it-IT" b="0" i="0" dirty="0" err="1">
                <a:solidFill>
                  <a:srgbClr val="565656"/>
                </a:solidFill>
                <a:effectLst/>
                <a:latin typeface="Arial" panose="020B0604020202020204" pitchFamily="34" charset="0"/>
              </a:rPr>
              <a:t>masa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rotundă</a:t>
            </a:r>
            <a:r>
              <a:rPr lang="it-IT" b="0" i="0" dirty="0">
                <a:solidFill>
                  <a:srgbClr val="565656"/>
                </a:solidFill>
                <a:effectLst/>
                <a:latin typeface="Arial" panose="020B0604020202020204" pitchFamily="34" charset="0"/>
              </a:rPr>
              <a:t> „Libera </a:t>
            </a:r>
            <a:r>
              <a:rPr lang="it-IT" b="0" i="0" dirty="0" err="1">
                <a:solidFill>
                  <a:srgbClr val="565656"/>
                </a:solidFill>
                <a:effectLst/>
                <a:latin typeface="Arial" panose="020B0604020202020204" pitchFamily="34" charset="0"/>
              </a:rPr>
              <a:t>circulație</a:t>
            </a:r>
            <a:r>
              <a:rPr lang="it-IT" b="0" i="0" dirty="0">
                <a:solidFill>
                  <a:srgbClr val="565656"/>
                </a:solidFill>
                <a:effectLst/>
                <a:latin typeface="Arial" panose="020B0604020202020204" pitchFamily="34" charset="0"/>
              </a:rPr>
              <a:t> a </a:t>
            </a:r>
            <a:r>
              <a:rPr lang="it-IT" b="0" i="0" dirty="0" err="1">
                <a:solidFill>
                  <a:srgbClr val="565656"/>
                </a:solidFill>
                <a:effectLst/>
                <a:latin typeface="Arial" panose="020B0604020202020204" pitchFamily="34" charset="0"/>
              </a:rPr>
              <a:t>lucrătorilor</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efecte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asupra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familiei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și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societății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organizată</a:t>
            </a:r>
            <a:r>
              <a:rPr lang="it-IT" b="0" i="0" dirty="0">
                <a:solidFill>
                  <a:srgbClr val="565656"/>
                </a:solidFill>
                <a:effectLst/>
                <a:latin typeface="Arial" panose="020B0604020202020204" pitchFamily="34" charset="0"/>
              </a:rPr>
              <a:t> de Departamentul Politici </a:t>
            </a:r>
            <a:r>
              <a:rPr lang="it-IT" b="0" i="0" dirty="0" err="1">
                <a:solidFill>
                  <a:srgbClr val="565656"/>
                </a:solidFill>
                <a:effectLst/>
                <a:latin typeface="Arial" panose="020B0604020202020204" pitchFamily="34" charset="0"/>
              </a:rPr>
              <a:t>pentru</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Relația</a:t>
            </a:r>
            <a:r>
              <a:rPr lang="it-IT" b="0" i="0" dirty="0">
                <a:solidFill>
                  <a:srgbClr val="565656"/>
                </a:solidFill>
                <a:effectLst/>
                <a:latin typeface="Arial" panose="020B0604020202020204" pitchFamily="34" charset="0"/>
              </a:rPr>
              <a:t> cu </a:t>
            </a:r>
            <a:r>
              <a:rPr lang="it-IT" b="0" i="0" dirty="0" err="1">
                <a:solidFill>
                  <a:srgbClr val="565656"/>
                </a:solidFill>
                <a:effectLst/>
                <a:latin typeface="Arial" panose="020B0604020202020204" pitchFamily="34" charset="0"/>
              </a:rPr>
              <a:t>Românii</a:t>
            </a:r>
            <a:r>
              <a:rPr lang="it-IT" b="0" i="0" dirty="0">
                <a:solidFill>
                  <a:srgbClr val="565656"/>
                </a:solidFill>
                <a:effectLst/>
                <a:latin typeface="Arial" panose="020B0604020202020204" pitchFamily="34" charset="0"/>
              </a:rPr>
              <a:t> de </a:t>
            </a:r>
            <a:r>
              <a:rPr lang="it-IT" b="0" i="0" dirty="0" err="1">
                <a:solidFill>
                  <a:srgbClr val="565656"/>
                </a:solidFill>
                <a:effectLst/>
                <a:latin typeface="Arial" panose="020B0604020202020204" pitchFamily="34" charset="0"/>
              </a:rPr>
              <a:t>pretutindeni</a:t>
            </a:r>
            <a:r>
              <a:rPr lang="it-IT" b="0" i="0" dirty="0">
                <a:solidFill>
                  <a:srgbClr val="565656"/>
                </a:solidFill>
                <a:effectLst/>
                <a:latin typeface="Arial" panose="020B0604020202020204" pitchFamily="34" charset="0"/>
              </a:rPr>
              <a:t> din </a:t>
            </a:r>
            <a:r>
              <a:rPr lang="it-IT" b="0" i="0" dirty="0" err="1">
                <a:solidFill>
                  <a:srgbClr val="565656"/>
                </a:solidFill>
                <a:effectLst/>
                <a:latin typeface="Arial" panose="020B0604020202020204" pitchFamily="34" charset="0"/>
              </a:rPr>
              <a:t>cadrul</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Ministerului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Afacerilor</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Externe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și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Asociația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Femeilor</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Române</a:t>
            </a:r>
            <a:r>
              <a:rPr lang="it-IT" b="0" i="0" dirty="0">
                <a:solidFill>
                  <a:srgbClr val="565656"/>
                </a:solidFill>
                <a:effectLst/>
                <a:latin typeface="Arial" panose="020B0604020202020204" pitchFamily="34" charset="0"/>
              </a:rPr>
              <a:t> din Italia – ADRI. </a:t>
            </a:r>
            <a:r>
              <a:rPr lang="it-IT" dirty="0">
                <a:solidFill>
                  <a:schemeClr val="bg1"/>
                </a:solidFill>
              </a:rPr>
              <a:t>2016.05.31</a:t>
            </a:r>
            <a:endParaRPr lang="it-IT" b="0" i="0" dirty="0">
              <a:solidFill>
                <a:srgbClr val="565656"/>
              </a:solidFill>
              <a:effectLst/>
              <a:latin typeface="Arial" panose="020B0604020202020204" pitchFamily="34" charset="0"/>
            </a:endParaRPr>
          </a:p>
          <a:p>
            <a:pPr algn="just"/>
            <a:r>
              <a:rPr lang="it-IT" b="0" i="0" dirty="0" err="1">
                <a:solidFill>
                  <a:srgbClr val="565656"/>
                </a:solidFill>
                <a:effectLst/>
                <a:latin typeface="Arial" panose="020B0604020202020204" pitchFamily="34" charset="0"/>
              </a:rPr>
              <a:t>Evenimentul</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și</a:t>
            </a:r>
            <a:r>
              <a:rPr lang="it-IT" b="0" i="0" dirty="0">
                <a:solidFill>
                  <a:srgbClr val="565656"/>
                </a:solidFill>
                <a:effectLst/>
                <a:latin typeface="Arial" panose="020B0604020202020204" pitchFamily="34" charset="0"/>
              </a:rPr>
              <a:t>-a </a:t>
            </a:r>
            <a:r>
              <a:rPr lang="it-IT" b="0" i="0" dirty="0" err="1">
                <a:solidFill>
                  <a:srgbClr val="565656"/>
                </a:solidFill>
                <a:effectLst/>
                <a:latin typeface="Arial" panose="020B0604020202020204" pitchFamily="34" charset="0"/>
              </a:rPr>
              <a:t>propus</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relansarea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unei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dezbateri</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publice</a:t>
            </a:r>
            <a:r>
              <a:rPr lang="it-IT" b="0" i="0" dirty="0">
                <a:solidFill>
                  <a:srgbClr val="565656"/>
                </a:solidFill>
                <a:effectLst/>
                <a:latin typeface="Arial" panose="020B0604020202020204" pitchFamily="34" charset="0"/>
              </a:rPr>
              <a:t> legate de </a:t>
            </a:r>
            <a:r>
              <a:rPr lang="it-IT" b="0" i="0" dirty="0" err="1">
                <a:solidFill>
                  <a:srgbClr val="565656"/>
                </a:solidFill>
                <a:effectLst/>
                <a:latin typeface="Arial" panose="020B0604020202020204" pitchFamily="34" charset="0"/>
              </a:rPr>
              <a:t>modalitățile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în</a:t>
            </a:r>
            <a:r>
              <a:rPr lang="it-IT" b="0" i="0" dirty="0">
                <a:solidFill>
                  <a:srgbClr val="565656"/>
                </a:solidFill>
                <a:effectLst/>
                <a:latin typeface="Arial" panose="020B0604020202020204" pitchFamily="34" charset="0"/>
              </a:rPr>
              <a:t> care </a:t>
            </a:r>
            <a:r>
              <a:rPr lang="it-IT" b="0" i="0" dirty="0" err="1">
                <a:solidFill>
                  <a:srgbClr val="565656"/>
                </a:solidFill>
                <a:effectLst/>
                <a:latin typeface="Arial" panose="020B0604020202020204" pitchFamily="34" charset="0"/>
              </a:rPr>
              <a:t>instituțiile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guvernamentale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să</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vină</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în</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întâmpinarea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efectelor</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produse</a:t>
            </a:r>
            <a:r>
              <a:rPr lang="it-IT" b="0" i="0" dirty="0">
                <a:solidFill>
                  <a:srgbClr val="565656"/>
                </a:solidFill>
                <a:effectLst/>
                <a:latin typeface="Arial" panose="020B0604020202020204" pitchFamily="34" charset="0"/>
              </a:rPr>
              <a:t> de </a:t>
            </a:r>
            <a:r>
              <a:rPr lang="it-IT" b="0" i="0" dirty="0" err="1">
                <a:solidFill>
                  <a:srgbClr val="565656"/>
                </a:solidFill>
                <a:effectLst/>
                <a:latin typeface="Arial" panose="020B0604020202020204" pitchFamily="34" charset="0"/>
              </a:rPr>
              <a:t>plecarea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românilor</a:t>
            </a:r>
            <a:r>
              <a:rPr lang="it-IT" b="0" i="0" dirty="0">
                <a:solidFill>
                  <a:srgbClr val="565656"/>
                </a:solidFill>
                <a:effectLst/>
                <a:latin typeface="Arial" panose="020B0604020202020204" pitchFamily="34" charset="0"/>
              </a:rPr>
              <a:t> la </a:t>
            </a:r>
            <a:r>
              <a:rPr lang="it-IT" b="0" i="0" dirty="0" err="1">
                <a:solidFill>
                  <a:srgbClr val="565656"/>
                </a:solidFill>
                <a:effectLst/>
                <a:latin typeface="Arial" panose="020B0604020202020204" pitchFamily="34" charset="0"/>
              </a:rPr>
              <a:t>muncă</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în</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străinătate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asupra</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familiilor</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rămase</a:t>
            </a:r>
            <a:r>
              <a:rPr lang="it-IT" b="0" i="0" dirty="0">
                <a:solidFill>
                  <a:srgbClr val="565656"/>
                </a:solidFill>
                <a:effectLst/>
                <a:latin typeface="Arial" panose="020B0604020202020204" pitchFamily="34" charset="0"/>
              </a:rPr>
              <a:t> </a:t>
            </a:r>
            <a:r>
              <a:rPr lang="it-IT" b="0" i="0" dirty="0" err="1">
                <a:solidFill>
                  <a:srgbClr val="565656"/>
                </a:solidFill>
                <a:effectLst/>
                <a:latin typeface="Arial" panose="020B0604020202020204" pitchFamily="34" charset="0"/>
              </a:rPr>
              <a:t>acasă</a:t>
            </a:r>
            <a:r>
              <a:rPr lang="it-IT" b="0" i="0" dirty="0">
                <a:solidFill>
                  <a:srgbClr val="565656"/>
                </a:solidFill>
                <a:effectLst/>
                <a:latin typeface="Arial" panose="020B0604020202020204" pitchFamily="34" charset="0"/>
              </a:rPr>
              <a:t>.  https://www.mae.ro/node/37285</a:t>
            </a:r>
          </a:p>
        </p:txBody>
      </p:sp>
      <p:sp>
        <p:nvSpPr>
          <p:cNvPr id="4" name="Segnaposto numero diapositiva 3"/>
          <p:cNvSpPr>
            <a:spLocks noGrp="1"/>
          </p:cNvSpPr>
          <p:nvPr>
            <p:ph type="sldNum" sz="quarter" idx="5"/>
          </p:nvPr>
        </p:nvSpPr>
        <p:spPr/>
        <p:txBody>
          <a:bodyPr/>
          <a:lstStyle/>
          <a:p>
            <a:fld id="{93C12EA4-83D3-440C-AAD4-708002ED1293}" type="slidenum">
              <a:rPr lang="it-IT" smtClean="0"/>
              <a:t>15</a:t>
            </a:fld>
            <a:endParaRPr lang="it-IT"/>
          </a:p>
        </p:txBody>
      </p:sp>
    </p:spTree>
    <p:extLst>
      <p:ext uri="{BB962C8B-B14F-4D97-AF65-F5344CB8AC3E}">
        <p14:creationId xmlns:p14="http://schemas.microsoft.com/office/powerpoint/2010/main" val="1410728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algn="just"/>
            <a:r>
              <a:rPr lang="it-IT" dirty="0"/>
              <a:t>RAPORT </a:t>
            </a:r>
            <a:r>
              <a:rPr lang="it-IT" dirty="0" err="1"/>
              <a:t>Grup</a:t>
            </a:r>
            <a:r>
              <a:rPr lang="it-IT" dirty="0"/>
              <a:t> de </a:t>
            </a:r>
            <a:r>
              <a:rPr lang="it-IT" dirty="0" err="1"/>
              <a:t>Lucru</a:t>
            </a:r>
            <a:r>
              <a:rPr lang="it-IT" dirty="0"/>
              <a:t> </a:t>
            </a:r>
            <a:r>
              <a:rPr lang="it-IT" dirty="0" err="1"/>
              <a:t>Interinstituţional</a:t>
            </a:r>
            <a:r>
              <a:rPr lang="it-IT" dirty="0"/>
              <a:t> </a:t>
            </a:r>
            <a:r>
              <a:rPr lang="it-IT" dirty="0" err="1"/>
              <a:t>pentru</a:t>
            </a:r>
            <a:r>
              <a:rPr lang="it-IT" dirty="0"/>
              <a:t> </a:t>
            </a:r>
            <a:r>
              <a:rPr lang="it-IT" dirty="0" err="1"/>
              <a:t>Copiii</a:t>
            </a:r>
            <a:r>
              <a:rPr lang="it-IT" dirty="0"/>
              <a:t> cu </a:t>
            </a:r>
            <a:r>
              <a:rPr lang="it-IT" dirty="0" err="1"/>
              <a:t>părinţii</a:t>
            </a:r>
            <a:r>
              <a:rPr lang="it-IT" dirty="0"/>
              <a:t> </a:t>
            </a:r>
            <a:r>
              <a:rPr lang="it-IT" dirty="0" err="1"/>
              <a:t>plecaţi</a:t>
            </a:r>
            <a:r>
              <a:rPr lang="it-IT" dirty="0"/>
              <a:t> la </a:t>
            </a:r>
            <a:r>
              <a:rPr lang="it-IT" dirty="0" err="1"/>
              <a:t>muncă</a:t>
            </a:r>
            <a:r>
              <a:rPr lang="it-IT" dirty="0"/>
              <a:t> </a:t>
            </a:r>
            <a:r>
              <a:rPr lang="it-IT" dirty="0" err="1"/>
              <a:t>în</a:t>
            </a:r>
            <a:r>
              <a:rPr lang="it-IT" dirty="0"/>
              <a:t> </a:t>
            </a:r>
            <a:r>
              <a:rPr lang="it-IT" dirty="0" err="1"/>
              <a:t>străinătate</a:t>
            </a:r>
            <a:r>
              <a:rPr lang="it-IT" dirty="0"/>
              <a:t> (CCPPMS)</a:t>
            </a:r>
            <a:r>
              <a:rPr lang="it-IT" b="0" i="0" dirty="0">
                <a:solidFill>
                  <a:srgbClr val="565656"/>
                </a:solidFill>
                <a:effectLst/>
                <a:latin typeface="Arial" panose="020B0604020202020204" pitchFamily="34" charset="0"/>
              </a:rPr>
              <a:t>   https://www.presidency.ro/files/userfiles/Raportul_Grupului_de_lucru_Interinstituional_dedicat_situaiei_copiilor_cu_prini_plecai_la_munc_in_strintate.pdf</a:t>
            </a:r>
            <a:br>
              <a:rPr lang="it-IT" b="0" i="0" dirty="0">
                <a:solidFill>
                  <a:srgbClr val="565656"/>
                </a:solidFill>
                <a:effectLst/>
                <a:latin typeface="Arial" panose="020B0604020202020204" pitchFamily="34" charset="0"/>
              </a:rPr>
            </a:br>
            <a:r>
              <a:rPr lang="it-IT" dirty="0"/>
              <a:t>3 </a:t>
            </a:r>
            <a:r>
              <a:rPr lang="it-IT" dirty="0" err="1"/>
              <a:t>Întrunită</a:t>
            </a:r>
            <a:r>
              <a:rPr lang="it-IT" dirty="0"/>
              <a:t> la </a:t>
            </a:r>
            <a:r>
              <a:rPr lang="it-IT" dirty="0" err="1"/>
              <a:t>propunerea</a:t>
            </a:r>
            <a:r>
              <a:rPr lang="it-IT" dirty="0"/>
              <a:t> </a:t>
            </a:r>
            <a:r>
              <a:rPr lang="it-IT" dirty="0" err="1"/>
              <a:t>Asociaţiei</a:t>
            </a:r>
            <a:r>
              <a:rPr lang="it-IT" dirty="0"/>
              <a:t> </a:t>
            </a:r>
            <a:r>
              <a:rPr lang="it-IT" dirty="0" err="1"/>
              <a:t>Femeilor</a:t>
            </a:r>
            <a:r>
              <a:rPr lang="it-IT" dirty="0"/>
              <a:t> </a:t>
            </a:r>
            <a:r>
              <a:rPr lang="it-IT" dirty="0" err="1"/>
              <a:t>Românce</a:t>
            </a:r>
            <a:r>
              <a:rPr lang="it-IT" dirty="0"/>
              <a:t> din Italia (ADRI), </a:t>
            </a:r>
            <a:r>
              <a:rPr lang="it-IT" dirty="0" err="1"/>
              <a:t>iniţiatoarea</a:t>
            </a:r>
            <a:r>
              <a:rPr lang="it-IT" dirty="0"/>
              <a:t> </a:t>
            </a:r>
            <a:r>
              <a:rPr lang="it-IT" dirty="0" err="1"/>
              <a:t>proiectului</a:t>
            </a:r>
            <a:r>
              <a:rPr lang="it-IT" dirty="0"/>
              <a:t> “Te </a:t>
            </a:r>
            <a:r>
              <a:rPr lang="it-IT" dirty="0" err="1"/>
              <a:t>iubeşte</a:t>
            </a:r>
            <a:r>
              <a:rPr lang="it-IT" dirty="0"/>
              <a:t> mama!".</a:t>
            </a:r>
            <a:endParaRPr lang="it-IT" b="0" i="0" dirty="0">
              <a:solidFill>
                <a:srgbClr val="565656"/>
              </a:solidFill>
              <a:effectLst/>
              <a:latin typeface="Arial" panose="020B0604020202020204" pitchFamily="34" charset="0"/>
            </a:endParaRPr>
          </a:p>
        </p:txBody>
      </p:sp>
      <p:sp>
        <p:nvSpPr>
          <p:cNvPr id="4" name="Segnaposto numero diapositiva 3"/>
          <p:cNvSpPr>
            <a:spLocks noGrp="1"/>
          </p:cNvSpPr>
          <p:nvPr>
            <p:ph type="sldNum" sz="quarter" idx="5"/>
          </p:nvPr>
        </p:nvSpPr>
        <p:spPr/>
        <p:txBody>
          <a:bodyPr/>
          <a:lstStyle/>
          <a:p>
            <a:fld id="{93C12EA4-83D3-440C-AAD4-708002ED1293}" type="slidenum">
              <a:rPr lang="it-IT" smtClean="0"/>
              <a:t>16</a:t>
            </a:fld>
            <a:endParaRPr lang="it-IT"/>
          </a:p>
        </p:txBody>
      </p:sp>
    </p:spTree>
    <p:extLst>
      <p:ext uri="{BB962C8B-B14F-4D97-AF65-F5344CB8AC3E}">
        <p14:creationId xmlns:p14="http://schemas.microsoft.com/office/powerpoint/2010/main" val="19546334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a:t>
            </a: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The parliamentarians called for a series of measures, including social and educational support for </a:t>
            </a:r>
            <a:r>
              <a:rPr kumimoji="0" lang="en-US" sz="1300" b="0" i="0" u="none" strike="noStrike" kern="1200" cap="none" spc="0" normalizeH="0" baseline="0" noProof="0" dirty="0" smtClean="0">
                <a:ln>
                  <a:noFill/>
                </a:ln>
                <a:solidFill>
                  <a:srgbClr val="FFFFFF"/>
                </a:solidFill>
                <a:effectLst/>
                <a:uLnTx/>
                <a:uFillTx/>
                <a:latin typeface="Arial" panose="020B0604020202020204" pitchFamily="34" charset="0"/>
                <a:ea typeface="+mj-ea"/>
                <a:cs typeface="Arial" panose="020B0604020202020204" pitchFamily="34" charset="0"/>
              </a:rPr>
              <a:t>children “</a:t>
            </a: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left-behind</a:t>
            </a:r>
            <a:r>
              <a:rPr kumimoji="0" lang="en-US" sz="1300" b="0" i="0" u="none" strike="noStrike" kern="1200" cap="none" spc="0" normalizeH="0" baseline="0" noProof="0" dirty="0" smtClean="0">
                <a:ln>
                  <a:noFill/>
                </a:ln>
                <a:solidFill>
                  <a:srgbClr val="FFFFFF"/>
                </a:solidFill>
                <a:effectLst/>
                <a:uLnTx/>
                <a:uFillTx/>
                <a:latin typeface="Arial" panose="020B0604020202020204" pitchFamily="34" charset="0"/>
                <a:ea typeface="+mj-ea"/>
                <a:cs typeface="Arial" panose="020B0604020202020204" pitchFamily="34" charset="0"/>
              </a:rPr>
              <a:t>”, </a:t>
            </a: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fair family reunification policies, and more legal avenues for migration to reduce the risk of exploitative working conditions. </a:t>
            </a:r>
            <a:r>
              <a:rPr kumimoji="0" lang="en-US" sz="1400" b="0" i="0" u="none" strike="noStrike" kern="1200" cap="none" spc="0" normalizeH="0" baseline="0" noProof="0" dirty="0">
                <a:ln>
                  <a:noFill/>
                </a:ln>
                <a:solidFill>
                  <a:srgbClr val="FFFFFF"/>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Impact of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labour</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migration </a:t>
            </a:r>
            <a:r>
              <a:rPr kumimoji="0" lang="en-US" sz="1400" b="0" i="0" u="none" strike="noStrike" kern="1200" cap="none" spc="0" normalizeH="0" baseline="0" noProof="0" dirty="0" smtClean="0">
                <a:ln>
                  <a:noFill/>
                </a:ln>
                <a:solidFill>
                  <a:prstClr val="black"/>
                </a:solidFill>
                <a:effectLst/>
                <a:uLnTx/>
                <a:uFillTx/>
                <a:latin typeface="Calibri Light" panose="020F0302020204030204"/>
                <a:ea typeface="+mj-ea"/>
                <a:cs typeface="+mj-cs"/>
              </a:rPr>
              <a:t>on children left-behind</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Report1</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Committee on Social Affairs, Health and Sustainable Development</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Rapporteur: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Mr</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Viorel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Riceard</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BADEA, Romania</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3">
                  <a:extLst>
                    <a:ext uri="{A12FA001-AC4F-418D-AE19-62706E023703}">
                      <ahyp:hlinkClr xmlns="" xmlns:ahyp="http://schemas.microsoft.com/office/drawing/2018/hyperlinkcolor" val="tx"/>
                    </a:ext>
                  </a:extLst>
                </a:hlinkClick>
              </a:rPr>
              <a:t>https://pace.coe.int/pdf/2523456dfd4a5d03afb40b2deebb3d3f36f61bfb3326667a8259ffe25682ae848428feba12/doc.%2015173.pdf</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4">
                  <a:extLst>
                    <a:ext uri="{A12FA001-AC4F-418D-AE19-62706E023703}">
                      <ahyp:hlinkClr xmlns="" xmlns:ahyp="http://schemas.microsoft.com/office/drawing/2018/hyperlinkcolor" val="tx"/>
                    </a:ext>
                  </a:extLst>
                </a:hlinkClick>
              </a:rPr>
              <a:t>https://pace.coe.int/en/files/28843#trace-3</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https://pace.coe.int/en/files/28741#trace-2</a:t>
            </a:r>
            <a: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
            </a:r>
            <a:br>
              <a:rPr kumimoji="0" lang="en-US" sz="1300" b="0"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kumimoji="0" lang="en-US" sz="1400" b="0" i="0" u="none" strike="noStrike" kern="1200" cap="none" spc="0" normalizeH="0" baseline="0" noProof="0" dirty="0" smtClean="0">
                <a:ln>
                  <a:noFill/>
                </a:ln>
                <a:solidFill>
                  <a:prstClr val="black"/>
                </a:solidFill>
                <a:effectLst/>
                <a:uLnTx/>
                <a:uFillTx/>
                <a:latin typeface="Calibri Light" panose="020F0302020204030204"/>
                <a:ea typeface="+mj-ea"/>
                <a:cs typeface="+mj-cs"/>
              </a:rPr>
              <a:t>Impact </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of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labour</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migration on </a:t>
            </a:r>
            <a:r>
              <a:rPr kumimoji="0" lang="en-US" sz="1400" b="0" i="0" u="none" strike="noStrike" kern="1200" cap="none" spc="0" normalizeH="0" baseline="0" noProof="0" dirty="0" smtClean="0">
                <a:ln>
                  <a:noFill/>
                </a:ln>
                <a:solidFill>
                  <a:prstClr val="black"/>
                </a:solidFill>
                <a:effectLst/>
                <a:uLnTx/>
                <a:uFillTx/>
                <a:latin typeface="Calibri Light" panose="020F0302020204030204"/>
                <a:ea typeface="+mn-ea"/>
                <a:cs typeface="+mn-cs"/>
              </a:rPr>
              <a:t>children </a:t>
            </a:r>
            <a:r>
              <a:rPr kumimoji="0" lang="en-US" sz="1400" b="0" i="0" u="none" strike="noStrike" kern="1200" cap="none" spc="0" normalizeH="0" baseline="0" noProof="0" dirty="0" smtClean="0">
                <a:ln>
                  <a:noFill/>
                </a:ln>
                <a:solidFill>
                  <a:prstClr val="black"/>
                </a:solidFill>
                <a:effectLst/>
                <a:uLnTx/>
                <a:uFillTx/>
                <a:latin typeface="Calibri Light" panose="020F0302020204030204"/>
                <a:ea typeface="+mj-ea"/>
                <a:cs typeface="+mj-cs"/>
              </a:rPr>
              <a:t>left-behind</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Report1</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Committee on Social Affairs, Health and Sustainable Development</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Rapporteur: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Mr</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Viorel </a:t>
            </a:r>
            <a:r>
              <a:rPr kumimoji="0" lang="en-US" sz="1400" b="0" i="0" u="none" strike="noStrike" kern="1200" cap="none" spc="0" normalizeH="0" baseline="0" noProof="0" dirty="0" err="1">
                <a:ln>
                  <a:noFill/>
                </a:ln>
                <a:solidFill>
                  <a:prstClr val="black"/>
                </a:solidFill>
                <a:effectLst/>
                <a:uLnTx/>
                <a:uFillTx/>
                <a:latin typeface="Calibri Light" panose="020F0302020204030204"/>
                <a:ea typeface="+mj-ea"/>
                <a:cs typeface="+mj-cs"/>
              </a:rPr>
              <a:t>Riceard</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BADEA, Romania</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3">
                  <a:extLst>
                    <a:ext uri="{A12FA001-AC4F-418D-AE19-62706E023703}">
                      <ahyp:hlinkClr xmlns="" xmlns:ahyp="http://schemas.microsoft.com/office/drawing/2018/hyperlinkcolor" val="tx"/>
                    </a:ext>
                  </a:extLst>
                </a:hlinkClick>
              </a:rPr>
              <a:t>https://pace.coe.int/pdf/2523456dfd4a5d03afb40b2deebb3d3f36f61bfb3326667a8259ffe25682ae848428feba12/doc.%2015173.pdf</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hlinkClick r:id="rId4">
                  <a:extLst>
                    <a:ext uri="{A12FA001-AC4F-418D-AE19-62706E023703}">
                      <ahyp:hlinkClr xmlns="" xmlns:ahyp="http://schemas.microsoft.com/office/drawing/2018/hyperlinkcolor" val="tx"/>
                    </a:ext>
                  </a:extLst>
                </a:hlinkClick>
              </a:rPr>
              <a:t>https://pace.coe.int/en/files/28843#trace-3</a:t>
            </a: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t>https://pace.coe.int/en/files/28741#trace-2</a:t>
            </a:r>
            <a:br>
              <a:rPr kumimoji="0" lang="en-US" sz="14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1700" b="0" i="0" u="none" strike="noStrike" kern="1200" cap="none" spc="0" normalizeH="0" baseline="0" noProof="0" dirty="0">
                <a:ln>
                  <a:noFill/>
                </a:ln>
                <a:solidFill>
                  <a:srgbClr val="FFFFFF"/>
                </a:solidFill>
                <a:effectLst/>
                <a:uLnTx/>
                <a:uFillTx/>
                <a:latin typeface="Calibri Light" panose="020F0302020204030204"/>
                <a:ea typeface="+mj-ea"/>
                <a:cs typeface="+mj-cs"/>
              </a:rPr>
              <a:t/>
            </a:r>
            <a:br>
              <a:rPr kumimoji="0" lang="en-US" sz="1700" b="0" i="0" u="none" strike="noStrike" kern="1200" cap="none" spc="0" normalizeH="0" baseline="0" noProof="0" dirty="0">
                <a:ln>
                  <a:noFill/>
                </a:ln>
                <a:solidFill>
                  <a:srgbClr val="FFFFFF"/>
                </a:solidFill>
                <a:effectLst/>
                <a:uLnTx/>
                <a:uFillTx/>
                <a:latin typeface="Calibri Light" panose="020F0302020204030204"/>
                <a:ea typeface="+mj-ea"/>
                <a:cs typeface="+mj-cs"/>
              </a:rPr>
            </a:br>
            <a:r>
              <a:rPr lang="en-US" dirty="0" smtClean="0"/>
              <a:t>All </a:t>
            </a:r>
            <a:r>
              <a:rPr lang="en-US" dirty="0"/>
              <a:t>countries need to acknowledge the scale of this phenomenon and the long-term damage it creates, and to put in place comprehensive approaches to </a:t>
            </a:r>
            <a:r>
              <a:rPr lang="en-US" dirty="0" err="1"/>
              <a:t>labour</a:t>
            </a:r>
            <a:r>
              <a:rPr lang="en-US" dirty="0"/>
              <a:t> migration, which are child-</a:t>
            </a:r>
            <a:r>
              <a:rPr lang="en-US" dirty="0" err="1"/>
              <a:t>centred</a:t>
            </a:r>
            <a:r>
              <a:rPr lang="en-US" dirty="0"/>
              <a:t>, human-rights based, gender-sensitive and socially and economically sustainable,” the committee said. </a:t>
            </a:r>
            <a:r>
              <a:rPr kumimoji="0" lang="en-US" sz="1500" b="0" i="0" u="none" strike="noStrike" kern="1200" cap="none" spc="0" normalizeH="0" baseline="0" noProof="0" dirty="0">
                <a:ln>
                  <a:noFill/>
                </a:ln>
                <a:solidFill>
                  <a:srgbClr val="FFFFFF"/>
                </a:solidFill>
                <a:effectLst/>
                <a:uLnTx/>
                <a:uFillTx/>
                <a:latin typeface="Calibri Light" panose="020F0302020204030204"/>
                <a:ea typeface="+mj-ea"/>
                <a:cs typeface="+mj-cs"/>
                <a:hlinkClick r:id="rId5">
                  <a:extLst>
                    <a:ext uri="{A12FA001-AC4F-418D-AE19-62706E023703}">
                      <ahyp:hlinkClr xmlns="" xmlns:ahyp="http://schemas.microsoft.com/office/drawing/2018/hyperlinkcolor" val="tx"/>
                    </a:ext>
                  </a:extLst>
                </a:hlinkClick>
              </a:rPr>
              <a:t>https://pace.coe.int/en/news/8022/leaving-millions-of-labour-migrants-children-without-parental-care-is-a-violation-of-human-rights-</a:t>
            </a:r>
            <a:r>
              <a:rPr kumimoji="0" lang="en-US" sz="1500" b="0" i="0" u="none" strike="noStrike" kern="1200" cap="none" spc="0" normalizeH="0" baseline="0" noProof="0" dirty="0">
                <a:ln>
                  <a:noFill/>
                </a:ln>
                <a:solidFill>
                  <a:srgbClr val="FFFFFF"/>
                </a:solidFill>
                <a:effectLst/>
                <a:uLnTx/>
                <a:uFillTx/>
                <a:latin typeface="Calibri Light" panose="020F0302020204030204"/>
                <a:ea typeface="+mj-ea"/>
                <a:cs typeface="+mj-cs"/>
              </a:rPr>
              <a:t> </a:t>
            </a:r>
            <a:r>
              <a:rPr lang="en-US" dirty="0"/>
              <a:t/>
            </a:r>
            <a:br>
              <a:rPr lang="en-US" dirty="0"/>
            </a:br>
            <a:r>
              <a:rPr lang="en-US" dirty="0"/>
              <a:t/>
            </a:r>
            <a:br>
              <a:rPr lang="en-US" dirty="0"/>
            </a:br>
            <a:r>
              <a:rPr lang="en-US" dirty="0"/>
              <a:t>States should privilege a form of </a:t>
            </a:r>
            <a:r>
              <a:rPr lang="en-US" dirty="0" err="1"/>
              <a:t>labour</a:t>
            </a:r>
            <a:r>
              <a:rPr lang="en-US" dirty="0"/>
              <a:t> migration which enables children to migrate together with their parents if they so wish, the parliamentarians added.</a:t>
            </a:r>
            <a:br>
              <a:rPr lang="en-US" dirty="0"/>
            </a:br>
            <a:r>
              <a:rPr lang="en-US" dirty="0"/>
              <a:t>In the longer term, destination countries should seek to reduce their reliance on what is considered a cheap, flexible source of </a:t>
            </a:r>
            <a:r>
              <a:rPr lang="en-US" dirty="0" err="1"/>
              <a:t>labour</a:t>
            </a:r>
            <a:r>
              <a:rPr lang="en-US" dirty="0"/>
              <a:t>, while countries of origin should seek to reduce their dependency on remittances sent home by workers abroad.</a:t>
            </a:r>
            <a:br>
              <a:rPr lang="en-US" dirty="0"/>
            </a:br>
            <a:r>
              <a:rPr kumimoji="0" lang="en-US" sz="1200" u="none" strike="noStrike" cap="none" spc="0" normalizeH="0" baseline="0" noProof="0" dirty="0">
                <a:ln>
                  <a:noFill/>
                </a:ln>
                <a:effectLst/>
                <a:uLnTx/>
                <a:uFillTx/>
              </a:rPr>
              <a:t>PACE Social Affairs Committee has said it deplores the complacency of both countries of origin and destination concerning children who are “left behind” when their parents migrate abroad for work, potentially depriving them of support and protection.</a:t>
            </a:r>
            <a:br>
              <a:rPr kumimoji="0" lang="en-US" sz="1200" u="none" strike="noStrike" cap="none" spc="0" normalizeH="0" baseline="0" noProof="0" dirty="0">
                <a:ln>
                  <a:noFill/>
                </a:ln>
                <a:effectLst/>
                <a:uLnTx/>
                <a:uFillTx/>
              </a:rPr>
            </a:br>
            <a:r>
              <a:rPr kumimoji="0" lang="en-US" sz="1200" u="none" strike="noStrike" cap="none" spc="0" normalizeH="0" baseline="0" noProof="0" dirty="0">
                <a:ln>
                  <a:noFill/>
                </a:ln>
                <a:effectLst/>
                <a:uLnTx/>
                <a:uFillTx/>
              </a:rPr>
              <a:t>“Leaving millions of children without parental care is a mass violation of human rights, and an unnecessary threat to the stability and prosperity of our countries,” said the committee, approving a draft resolution based on a report by Viorel </a:t>
            </a:r>
            <a:r>
              <a:rPr kumimoji="0" lang="en-US" sz="1200" u="none" strike="noStrike" cap="none" spc="0" normalizeH="0" baseline="0" noProof="0" dirty="0" err="1">
                <a:ln>
                  <a:noFill/>
                </a:ln>
                <a:effectLst/>
                <a:uLnTx/>
                <a:uFillTx/>
              </a:rPr>
              <a:t>Badea</a:t>
            </a:r>
            <a:r>
              <a:rPr kumimoji="0" lang="en-US" sz="1200" u="none" strike="noStrike" cap="none" spc="0" normalizeH="0" baseline="0" noProof="0" dirty="0">
                <a:ln>
                  <a:noFill/>
                </a:ln>
                <a:effectLst/>
                <a:uLnTx/>
                <a:uFillTx/>
              </a:rPr>
              <a:t> (Romania, EPP/CD). </a:t>
            </a:r>
            <a:br>
              <a:rPr kumimoji="0" lang="en-US" sz="1200" u="none" strike="noStrike" cap="none" spc="0" normalizeH="0" baseline="0" noProof="0" dirty="0">
                <a:ln>
                  <a:noFill/>
                </a:ln>
                <a:effectLst/>
                <a:uLnTx/>
                <a:uFillTx/>
              </a:rPr>
            </a:br>
            <a:r>
              <a:rPr kumimoji="0" lang="en-US" sz="1200" u="none" strike="noStrike" cap="none" spc="0" normalizeH="0" baseline="0" noProof="0" dirty="0">
                <a:ln>
                  <a:noFill/>
                </a:ln>
                <a:effectLst/>
                <a:uLnTx/>
                <a:uFillTx/>
              </a:rPr>
              <a:t/>
            </a:r>
            <a:br>
              <a:rPr kumimoji="0" lang="en-US" sz="1200" u="none" strike="noStrike" cap="none" spc="0" normalizeH="0" baseline="0" noProof="0" dirty="0">
                <a:ln>
                  <a:noFill/>
                </a:ln>
                <a:effectLst/>
                <a:uLnTx/>
                <a:uFillTx/>
              </a:rPr>
            </a:br>
            <a:r>
              <a:rPr lang="en-US" dirty="0" smtClean="0"/>
              <a:t>The </a:t>
            </a:r>
            <a:r>
              <a:rPr lang="en-US" dirty="0"/>
              <a:t>parliamentarians called for a series of measures, including social and educational support for “left-behind” children, fair family reunification policies, and more legal avenues for migration to reduce the risk of exploitative working conditions.</a:t>
            </a:r>
            <a:br>
              <a:rPr lang="en-US" dirty="0"/>
            </a:br>
            <a:r>
              <a:rPr lang="en-US" dirty="0"/>
              <a:t>https://pace.coe.int/en/files/28741#trace-2</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17</a:t>
            </a:fld>
            <a:endParaRPr lang="it-IT"/>
          </a:p>
        </p:txBody>
      </p:sp>
    </p:spTree>
    <p:extLst>
      <p:ext uri="{BB962C8B-B14F-4D97-AF65-F5344CB8AC3E}">
        <p14:creationId xmlns:p14="http://schemas.microsoft.com/office/powerpoint/2010/main" val="3755128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Leaving millions of </a:t>
            </a:r>
            <a:r>
              <a:rPr kumimoji="0" lang="en-US" sz="1200" b="0" i="0" u="none" strike="noStrike" kern="1200" cap="none" spc="0" normalizeH="0" baseline="0" noProof="0" dirty="0" err="1">
                <a:ln>
                  <a:noFill/>
                </a:ln>
                <a:solidFill>
                  <a:srgbClr val="FFFFFF"/>
                </a:solidFill>
                <a:effectLst/>
                <a:uLnTx/>
                <a:uFillTx/>
                <a:latin typeface="Calibri Light" panose="020F0302020204030204"/>
                <a:ea typeface="+mj-ea"/>
                <a:cs typeface="+mj-cs"/>
              </a:rPr>
              <a:t>labour</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 migrants’ children without parental care is a violation of human rights </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hlinkClick r:id="rId3">
                  <a:extLst>
                    <a:ext uri="{A12FA001-AC4F-418D-AE19-62706E023703}">
                      <ahyp:hlinkClr xmlns="" xmlns:ahyp="http://schemas.microsoft.com/office/drawing/2018/hyperlinkcolor" val="tx"/>
                    </a:ext>
                  </a:extLst>
                </a:hlinkClick>
              </a:rPr>
              <a:t>https://pace.coe.int/en/news/8022/leaving-millions-of-labour-migrants-children-without-parental-care-is-a-violation-of-human-rights-</a:t>
            </a:r>
            <a:r>
              <a:rPr kumimoji="0" lang="en-US" sz="1200" b="0" i="0" u="none" strike="noStrike" kern="1200" cap="none" spc="0" normalizeH="0" baseline="0" noProof="0" dirty="0">
                <a:ln>
                  <a:noFill/>
                </a:ln>
                <a:solidFill>
                  <a:srgbClr val="FFFFFF"/>
                </a:solidFill>
                <a:effectLst/>
                <a:uLnTx/>
                <a:uFillTx/>
                <a:latin typeface="Calibri Light" panose="020F0302020204030204"/>
                <a:ea typeface="+mj-ea"/>
                <a:cs typeface="+mj-cs"/>
              </a:rPr>
              <a:t> </a:t>
            </a:r>
            <a:endParaRPr lang="it-IT" dirty="0"/>
          </a:p>
        </p:txBody>
      </p:sp>
      <p:sp>
        <p:nvSpPr>
          <p:cNvPr id="4" name="Segnaposto numero diapositiva 3"/>
          <p:cNvSpPr>
            <a:spLocks noGrp="1"/>
          </p:cNvSpPr>
          <p:nvPr>
            <p:ph type="sldNum" sz="quarter" idx="5"/>
          </p:nvPr>
        </p:nvSpPr>
        <p:spPr/>
        <p:txBody>
          <a:bodyPr/>
          <a:lstStyle/>
          <a:p>
            <a:fld id="{93C12EA4-83D3-440C-AAD4-708002ED1293}" type="slidenum">
              <a:rPr lang="it-IT" smtClean="0"/>
              <a:t>18</a:t>
            </a:fld>
            <a:endParaRPr lang="it-IT"/>
          </a:p>
        </p:txBody>
      </p:sp>
    </p:spTree>
    <p:extLst>
      <p:ext uri="{BB962C8B-B14F-4D97-AF65-F5344CB8AC3E}">
        <p14:creationId xmlns:p14="http://schemas.microsoft.com/office/powerpoint/2010/main" val="3812566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53CCA0D-5FAA-4FDF-A460-552663F6A57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 xmlns:a16="http://schemas.microsoft.com/office/drawing/2014/main" id="{CCA45A7A-B056-4F67-B858-9861A63CD1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 xmlns:a16="http://schemas.microsoft.com/office/drawing/2014/main" id="{F03DAE58-5F68-4832-9858-DEAE50D0BF95}"/>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96BB7C11-0FC5-4DA9-9EF9-125FC7D42FB8}"/>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2EA04E96-607F-4BFB-88F2-58613F1DA694}"/>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1998070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3EE7B6D-340E-4B2C-9D5F-5734C9B8F496}"/>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165A3960-89BF-4DC7-B04E-9A4C59C2705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E9B5BE2E-1541-4364-8318-BCAED1D786B9}"/>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3EF9982B-F174-4E0D-BCAE-CE5876E2EDA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C67E9029-508A-4966-BF13-D7E4526C2DD9}"/>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3518219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EF18188-0396-4133-B1C4-F014C5AE4296}"/>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FFD00B89-B98B-4FBD-A49A-D188435D557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 xmlns:a16="http://schemas.microsoft.com/office/drawing/2014/main" id="{B1477512-00EB-4AF2-A368-B173C87C94F4}"/>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15BEF456-1479-4B13-ABB1-62F1818FF4C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02061529-59DF-4EC3-9BD0-C26BB2C9343D}"/>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183271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197CAE44-8B6D-47E0-82EF-AB3E65DC7DC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23EB2BB2-97FA-4A5A-8720-F2ABF892E737}"/>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 xmlns:a16="http://schemas.microsoft.com/office/drawing/2014/main" id="{916EDE7B-9F79-4349-A13C-FA1002D3A1AA}"/>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 xmlns:a16="http://schemas.microsoft.com/office/drawing/2014/main" id="{F21F589F-757F-4C33-BA6B-01E8FF6FDBD7}"/>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6" name="Segnaposto piè di pagina 5">
            <a:extLst>
              <a:ext uri="{FF2B5EF4-FFF2-40B4-BE49-F238E27FC236}">
                <a16:creationId xmlns="" xmlns:a16="http://schemas.microsoft.com/office/drawing/2014/main" id="{5AA6F25B-ED7D-421A-B710-B5A778F797D2}"/>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BD0AE08D-562E-41EC-BD73-C7D18043F2CE}"/>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1822140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55C2B1A9-9DEE-4AB7-AA91-DDCD8FF64DF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B3F889F7-632A-4CE2-A368-BFE3351FD4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 xmlns:a16="http://schemas.microsoft.com/office/drawing/2014/main" id="{9DE75E3E-6CB7-41EC-BAFE-4A30371A881E}"/>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 xmlns:a16="http://schemas.microsoft.com/office/drawing/2014/main" id="{48D90127-5A5B-420F-9F20-6FA3AACDCC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 xmlns:a16="http://schemas.microsoft.com/office/drawing/2014/main" id="{BEF22903-7661-4098-920B-6C60EB99B42A}"/>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 xmlns:a16="http://schemas.microsoft.com/office/drawing/2014/main" id="{2F1A30A3-F3CD-4E3A-B9D4-8B480AFCB517}"/>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8" name="Segnaposto piè di pagina 7">
            <a:extLst>
              <a:ext uri="{FF2B5EF4-FFF2-40B4-BE49-F238E27FC236}">
                <a16:creationId xmlns="" xmlns:a16="http://schemas.microsoft.com/office/drawing/2014/main" id="{6B997960-F81E-406C-BA47-55112D7F4770}"/>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 xmlns:a16="http://schemas.microsoft.com/office/drawing/2014/main" id="{A7718794-C9BC-4157-BDF7-2675B9BD8107}"/>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4106498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3DAAC76E-F776-41E8-883D-FFED299A6C0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 xmlns:a16="http://schemas.microsoft.com/office/drawing/2014/main" id="{5D4AA84B-596A-4FED-BFE8-BB320348D183}"/>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4" name="Segnaposto piè di pagina 3">
            <a:extLst>
              <a:ext uri="{FF2B5EF4-FFF2-40B4-BE49-F238E27FC236}">
                <a16:creationId xmlns="" xmlns:a16="http://schemas.microsoft.com/office/drawing/2014/main" id="{ABE6D369-B22B-4578-AA79-7E5D099B887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 xmlns:a16="http://schemas.microsoft.com/office/drawing/2014/main" id="{37A385A8-560C-4B82-A9F2-9EAEA4A15319}"/>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2724336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 xmlns:a16="http://schemas.microsoft.com/office/drawing/2014/main" id="{937A6491-BEF4-4845-BD13-4CECA9CFC3A3}"/>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3" name="Segnaposto piè di pagina 2">
            <a:extLst>
              <a:ext uri="{FF2B5EF4-FFF2-40B4-BE49-F238E27FC236}">
                <a16:creationId xmlns="" xmlns:a16="http://schemas.microsoft.com/office/drawing/2014/main" id="{B9940116-2C9A-4AA9-8E3A-A12FE1BC921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 xmlns:a16="http://schemas.microsoft.com/office/drawing/2014/main" id="{80897FC0-CD8A-4BB6-A5E9-80C406746D34}"/>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917373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632DECBA-46A3-452D-AC64-721784175702}"/>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 xmlns:a16="http://schemas.microsoft.com/office/drawing/2014/main" id="{088B1C4C-F398-474D-A204-6D72D4C2E8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 xmlns:a16="http://schemas.microsoft.com/office/drawing/2014/main" id="{F8812A75-71E9-4E98-A548-59E70E6F27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BF592DB2-AC9F-4C73-B557-DE2314942DF9}"/>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6" name="Segnaposto piè di pagina 5">
            <a:extLst>
              <a:ext uri="{FF2B5EF4-FFF2-40B4-BE49-F238E27FC236}">
                <a16:creationId xmlns="" xmlns:a16="http://schemas.microsoft.com/office/drawing/2014/main" id="{C4DF703C-73CC-4FE2-B6E0-7D02F9EF2D48}"/>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FEAF8996-C845-4605-B0F1-0ABA4D825D43}"/>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186627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D5E8CCFE-EAB4-406E-AD6C-FAD0478203A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 xmlns:a16="http://schemas.microsoft.com/office/drawing/2014/main" id="{0B5C2506-59DE-45AA-97E1-0B2C155C99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 xmlns:a16="http://schemas.microsoft.com/office/drawing/2014/main" id="{6DFF4F58-6BBF-47D6-B8A9-E411609EB4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 xmlns:a16="http://schemas.microsoft.com/office/drawing/2014/main" id="{9086CEB6-9522-4701-95F5-F013564186AF}"/>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6" name="Segnaposto piè di pagina 5">
            <a:extLst>
              <a:ext uri="{FF2B5EF4-FFF2-40B4-BE49-F238E27FC236}">
                <a16:creationId xmlns="" xmlns:a16="http://schemas.microsoft.com/office/drawing/2014/main" id="{7F0EF149-4E7D-4A9A-B58D-269FBB165673}"/>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 xmlns:a16="http://schemas.microsoft.com/office/drawing/2014/main" id="{2CB9D9FF-2A65-43BA-B34A-9DB5A0D386C8}"/>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224281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F18B3CD1-8087-4DE2-A364-62EAD455AA76}"/>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5CCCEBCB-D1C3-4323-9919-61E0CCC11D7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00EB6AC5-00BD-4AF0-AAEB-E1250E14B8A8}"/>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1173BAB8-B4C6-49FB-934B-84E5A0119FEA}"/>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5DD738BB-624F-413B-BE1B-580CBBDE6CBD}"/>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298926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 xmlns:a16="http://schemas.microsoft.com/office/drawing/2014/main" id="{2FCFAB76-6A5C-4C00-9938-2C7781E0D9D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 xmlns:a16="http://schemas.microsoft.com/office/drawing/2014/main" id="{D2E0D61E-B38E-4D51-90BB-B3B7947C794C}"/>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00119029-ADD9-4C29-9504-4F08060DC624}"/>
              </a:ext>
            </a:extLst>
          </p:cNvPr>
          <p:cNvSpPr>
            <a:spLocks noGrp="1"/>
          </p:cNvSpPr>
          <p:nvPr>
            <p:ph type="dt" sz="half" idx="10"/>
          </p:nvPr>
        </p:nvSpPr>
        <p:spPr/>
        <p:txBody>
          <a:body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74E7E0BC-D10C-4BA3-9545-78F86669EDD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 xmlns:a16="http://schemas.microsoft.com/office/drawing/2014/main" id="{A4F1F78B-BFE0-4754-927F-A58EED91DCB1}"/>
              </a:ext>
            </a:extLst>
          </p:cNvPr>
          <p:cNvSpPr>
            <a:spLocks noGrp="1"/>
          </p:cNvSpPr>
          <p:nvPr>
            <p:ph type="sldNum" sz="quarter" idx="12"/>
          </p:nvPr>
        </p:nvSpPr>
        <p:spPr/>
        <p:txBody>
          <a:bodyPr/>
          <a:lstStyle/>
          <a:p>
            <a:fld id="{DCBF6E82-9C36-4FFB-B443-A2607B31353F}" type="slidenum">
              <a:rPr lang="it-IT" smtClean="0"/>
              <a:t>‹#›</a:t>
            </a:fld>
            <a:endParaRPr lang="it-IT"/>
          </a:p>
        </p:txBody>
      </p:sp>
    </p:spTree>
    <p:extLst>
      <p:ext uri="{BB962C8B-B14F-4D97-AF65-F5344CB8AC3E}">
        <p14:creationId xmlns:p14="http://schemas.microsoft.com/office/powerpoint/2010/main" val="2343682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 xmlns:a16="http://schemas.microsoft.com/office/drawing/2014/main" id="{8AEB7154-884F-417B-BA1B-17BCC336B8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 xmlns:a16="http://schemas.microsoft.com/office/drawing/2014/main" id="{D3AD05D3-2C69-4D1E-BF95-C2D751718F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 xmlns:a16="http://schemas.microsoft.com/office/drawing/2014/main" id="{B77546D6-8522-4209-AFBB-A3C1B17A8F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7BAFB6-6FC2-4E3D-991B-0991D8E1A66D}" type="datetimeFigureOut">
              <a:rPr lang="it-IT" smtClean="0"/>
              <a:t>03/03/2021</a:t>
            </a:fld>
            <a:endParaRPr lang="it-IT"/>
          </a:p>
        </p:txBody>
      </p:sp>
      <p:sp>
        <p:nvSpPr>
          <p:cNvPr id="5" name="Segnaposto piè di pagina 4">
            <a:extLst>
              <a:ext uri="{FF2B5EF4-FFF2-40B4-BE49-F238E27FC236}">
                <a16:creationId xmlns="" xmlns:a16="http://schemas.microsoft.com/office/drawing/2014/main" id="{3D6E18A4-9A6D-4AC7-A797-E4768C7FCA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 xmlns:a16="http://schemas.microsoft.com/office/drawing/2014/main" id="{F6A378D9-42A8-4CCA-88D3-B7409F2FC7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F6E82-9C36-4FFB-B443-A2607B31353F}" type="slidenum">
              <a:rPr lang="it-IT" smtClean="0"/>
              <a:t>‹#›</a:t>
            </a:fld>
            <a:endParaRPr lang="it-IT"/>
          </a:p>
        </p:txBody>
      </p:sp>
    </p:spTree>
    <p:extLst>
      <p:ext uri="{BB962C8B-B14F-4D97-AF65-F5344CB8AC3E}">
        <p14:creationId xmlns:p14="http://schemas.microsoft.com/office/powerpoint/2010/main" val="280400335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oecd.org/fr/publications/talent-abroad-a-review-of-romanian-emigrants-bac53150-en.ht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s://www.hotnews.ro/stiri-diaspora-20851565-644-000-romance-traiesc-italia-exemple-antreprenoriat-implicare-politica-rezistenta-duritatea-vietii-intr-alta-tara.ht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www.libertatea.ro/stiri/portrete-de-muncitori-sezonieri-in-germania-bani-se-fac-dar-te-omoara-distanta-de-copil-i-3414250"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europeanpressprize.com/article/100-days-in-europ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hyperlink" Target="https://www.facebook.com/hashtag/adri"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facebook.com/hashtag/mae" TargetMode="External"/><Relationship Id="rId5" Type="http://schemas.openxmlformats.org/officeDocument/2006/relationships/hyperlink" Target="https://www.facebook.com/hashtag/dprrp" TargetMode="External"/><Relationship Id="rId4" Type="http://schemas.openxmlformats.org/officeDocument/2006/relationships/hyperlink" Target="https://www.facebook.com/hashtag/str%C4%83in%C4%83tat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f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egnaposto contenuto 4" descr="Immagine che contiene testo, clipart&#10;&#10;Descrizione generata automaticamente">
            <a:extLst>
              <a:ext uri="{FF2B5EF4-FFF2-40B4-BE49-F238E27FC236}">
                <a16:creationId xmlns="" xmlns:a16="http://schemas.microsoft.com/office/drawing/2014/main" id="{AF3FD2A6-5860-4B94-BF3D-8C03197D1B34}"/>
              </a:ext>
            </a:extLst>
          </p:cNvPr>
          <p:cNvPicPr>
            <a:picLocks noChangeAspect="1"/>
          </p:cNvPicPr>
          <p:nvPr/>
        </p:nvPicPr>
        <p:blipFill rotWithShape="1">
          <a:blip r:embed="rId2">
            <a:extLst>
              <a:ext uri="{28A0092B-C50C-407E-A947-70E740481C1C}">
                <a14:useLocalDpi xmlns:a14="http://schemas.microsoft.com/office/drawing/2010/main" val="0"/>
              </a:ext>
            </a:extLst>
          </a:blip>
          <a:srcRect l="1394" r="1615" b="-2"/>
          <a:stretch/>
        </p:blipFill>
        <p:spPr>
          <a:xfrm>
            <a:off x="1029471" y="698243"/>
            <a:ext cx="4004168" cy="4297336"/>
          </a:xfrm>
          <a:prstGeom prst="rect">
            <a:avLst/>
          </a:prstGeom>
        </p:spPr>
      </p:pic>
      <p:sp>
        <p:nvSpPr>
          <p:cNvPr id="59" name="Content Placeholder 8">
            <a:extLst>
              <a:ext uri="{FF2B5EF4-FFF2-40B4-BE49-F238E27FC236}">
                <a16:creationId xmlns="" xmlns:a16="http://schemas.microsoft.com/office/drawing/2014/main" id="{9EFAE44A-AB52-4C07-9C71-A9D46D41E4F0}"/>
              </a:ext>
            </a:extLst>
          </p:cNvPr>
          <p:cNvSpPr>
            <a:spLocks noGrp="1"/>
          </p:cNvSpPr>
          <p:nvPr>
            <p:ph idx="1"/>
          </p:nvPr>
        </p:nvSpPr>
        <p:spPr>
          <a:xfrm>
            <a:off x="6595228" y="1366685"/>
            <a:ext cx="4709345" cy="4773914"/>
          </a:xfrm>
        </p:spPr>
        <p:txBody>
          <a:bodyPr anchor="ctr">
            <a:normAutofit/>
          </a:bodyPr>
          <a:lstStyle/>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rgbClr val="FF0000"/>
                </a:solidFill>
                <a:effectLst/>
                <a:uLnTx/>
                <a:uFillTx/>
                <a:latin typeface="Aharoni" panose="02010803020104030203" pitchFamily="2" charset="-79"/>
                <a:ea typeface="+mn-ea"/>
                <a:cs typeface="Aharoni" panose="02010803020104030203" pitchFamily="2" charset="-79"/>
              </a:rPr>
              <a:t>“Italian Syndrome” </a:t>
            </a: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1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with Respect to Romanian Care </a:t>
            </a:r>
            <a:r>
              <a:rPr lang="en-US" sz="3100" dirty="0">
                <a:solidFill>
                  <a:prstClr val="black"/>
                </a:solidFill>
                <a:latin typeface="Aharoni" panose="02010803020104030203" pitchFamily="2" charset="-79"/>
                <a:cs typeface="Aharoni" panose="02010803020104030203" pitchFamily="2" charset="-79"/>
              </a:rPr>
              <a:t>W</a:t>
            </a:r>
            <a:r>
              <a:rPr kumimoji="0" lang="en-US" sz="3100" b="0"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orkers</a:t>
            </a:r>
            <a:r>
              <a:rPr kumimoji="0" lang="en-US" sz="31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in Italy, along with the Care </a:t>
            </a:r>
            <a:r>
              <a:rPr lang="en-US" sz="3100" dirty="0">
                <a:solidFill>
                  <a:prstClr val="black"/>
                </a:solidFill>
                <a:latin typeface="Aharoni" panose="02010803020104030203" pitchFamily="2" charset="-79"/>
                <a:cs typeface="Aharoni" panose="02010803020104030203" pitchFamily="2" charset="-79"/>
              </a:rPr>
              <a:t>G</a:t>
            </a:r>
            <a:r>
              <a:rPr kumimoji="0" lang="en-US" sz="3100" b="0"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ap</a:t>
            </a:r>
            <a:r>
              <a:rPr kumimoji="0" lang="en-US" sz="31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a:t>
            </a:r>
            <a:r>
              <a:rPr lang="en-US" sz="3100" dirty="0">
                <a:solidFill>
                  <a:prstClr val="black"/>
                </a:solidFill>
                <a:latin typeface="Aharoni" panose="02010803020104030203" pitchFamily="2" charset="-79"/>
                <a:cs typeface="Aharoni" panose="02010803020104030203" pitchFamily="2" charset="-79"/>
              </a:rPr>
              <a:t>C</a:t>
            </a:r>
            <a:r>
              <a:rPr kumimoji="0" lang="en-US" sz="3100" b="0" i="0" u="none" strike="noStrike" kern="1200" cap="none" spc="0" normalizeH="0" baseline="0" noProof="0" dirty="0" err="1">
                <a:ln>
                  <a:noFill/>
                </a:ln>
                <a:solidFill>
                  <a:prstClr val="black"/>
                </a:solidFill>
                <a:effectLst/>
                <a:uLnTx/>
                <a:uFillTx/>
                <a:latin typeface="Aharoni" panose="02010803020104030203" pitchFamily="2" charset="-79"/>
                <a:ea typeface="+mn-ea"/>
                <a:cs typeface="Aharoni" panose="02010803020104030203" pitchFamily="2" charset="-79"/>
              </a:rPr>
              <a:t>reated</a:t>
            </a:r>
            <a:r>
              <a:rPr kumimoji="0" lang="en-US" sz="3100" b="0" i="0" u="none" strike="noStrike" kern="1200" cap="none" spc="0" normalizeH="0" baseline="0" noProof="0" dirty="0">
                <a:ln>
                  <a:noFill/>
                </a:ln>
                <a:solidFill>
                  <a:prstClr val="black"/>
                </a:solidFill>
                <a:effectLst/>
                <a:uLnTx/>
                <a:uFillTx/>
                <a:latin typeface="Aharoni" panose="02010803020104030203" pitchFamily="2" charset="-79"/>
                <a:ea typeface="+mn-ea"/>
                <a:cs typeface="Aharoni" panose="02010803020104030203" pitchFamily="2" charset="-79"/>
              </a:rPr>
              <a:t> in Romania</a:t>
            </a:r>
          </a:p>
          <a:p>
            <a:endParaRPr lang="en-US" sz="2000" dirty="0"/>
          </a:p>
          <a:p>
            <a:endParaRPr lang="en-US" sz="2000" dirty="0"/>
          </a:p>
          <a:p>
            <a:pPr marL="0" indent="0">
              <a:buNone/>
            </a:pPr>
            <a:r>
              <a:rPr lang="en-US" sz="2000" b="1" dirty="0">
                <a:latin typeface="Arial" panose="020B0604020202020204" pitchFamily="34" charset="0"/>
                <a:cs typeface="Arial" panose="020B0604020202020204" pitchFamily="34" charset="0"/>
              </a:rPr>
              <a:t>Silvia Dumitrache</a:t>
            </a:r>
          </a:p>
          <a:p>
            <a:pPr marL="0" indent="0">
              <a:buNone/>
            </a:pPr>
            <a:r>
              <a:rPr lang="en-US" sz="2000" dirty="0">
                <a:latin typeface="Arial" panose="020B0604020202020204" pitchFamily="34" charset="0"/>
                <a:cs typeface="Arial" panose="020B0604020202020204" pitchFamily="34" charset="0"/>
              </a:rPr>
              <a:t>President of</a:t>
            </a:r>
            <a:r>
              <a:rPr lang="en-US" sz="1400" i="0" dirty="0">
                <a:solidFill>
                  <a:srgbClr val="3E3E3E"/>
                </a:solidFill>
                <a:effectLst/>
                <a:latin typeface="Arial" panose="020B0604020202020204" pitchFamily="34" charset="0"/>
                <a:cs typeface="Arial" panose="020B0604020202020204" pitchFamily="34" charset="0"/>
              </a:rPr>
              <a:t> </a:t>
            </a:r>
            <a:r>
              <a:rPr lang="en-US" sz="2000" i="0" dirty="0">
                <a:solidFill>
                  <a:srgbClr val="3E3E3E"/>
                </a:solidFill>
                <a:effectLst/>
                <a:latin typeface="Arial" panose="020B0604020202020204" pitchFamily="34" charset="0"/>
                <a:cs typeface="Arial" panose="020B0604020202020204" pitchFamily="34" charset="0"/>
              </a:rPr>
              <a:t>Association of Romanian Women in Italy (ADRI)</a:t>
            </a:r>
            <a:endParaRPr lang="en-US" sz="200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 xmlns:a16="http://schemas.microsoft.com/office/drawing/2014/main" id="{2B497DB6-2651-4A6F-A5DC-ED75FF7A344B}"/>
              </a:ext>
            </a:extLst>
          </p:cNvPr>
          <p:cNvSpPr txBox="1"/>
          <p:nvPr/>
        </p:nvSpPr>
        <p:spPr>
          <a:xfrm>
            <a:off x="887427" y="4913298"/>
            <a:ext cx="4846344" cy="1200329"/>
          </a:xfrm>
          <a:prstGeom prst="rect">
            <a:avLst/>
          </a:prstGeom>
          <a:noFill/>
        </p:spPr>
        <p:txBody>
          <a:bodyPr wrap="square" rtlCol="0">
            <a:spAutoFit/>
          </a:bodyPr>
          <a:lstStyle/>
          <a:p>
            <a:endParaRPr lang="fr-FR" dirty="0"/>
          </a:p>
          <a:p>
            <a:r>
              <a:rPr lang="fr-FR" dirty="0"/>
              <a:t>Email: adri_milano@live.it</a:t>
            </a:r>
          </a:p>
          <a:p>
            <a:r>
              <a:rPr lang="fr-FR" dirty="0"/>
              <a:t>Tel: +393343540648</a:t>
            </a:r>
            <a:br>
              <a:rPr lang="fr-FR" dirty="0"/>
            </a:br>
            <a:r>
              <a:rPr lang="fr-FR" dirty="0"/>
              <a:t>https://adriassociazione.wordpress.com/</a:t>
            </a:r>
          </a:p>
        </p:txBody>
      </p:sp>
    </p:spTree>
    <p:extLst>
      <p:ext uri="{BB962C8B-B14F-4D97-AF65-F5344CB8AC3E}">
        <p14:creationId xmlns:p14="http://schemas.microsoft.com/office/powerpoint/2010/main" val="236054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F5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622370" y="566928"/>
            <a:ext cx="3084948" cy="5724143"/>
          </a:xfrm>
        </p:spPr>
        <p:txBody>
          <a:bodyPr vert="horz" lIns="91440" tIns="45720" rIns="91440" bIns="45720" rtlCol="0" anchor="ctr">
            <a:normAutofit fontScale="90000"/>
          </a:bodyPr>
          <a:lstStyle/>
          <a:p>
            <a:pPr>
              <a:spcAft>
                <a:spcPts val="800"/>
              </a:spcAft>
            </a:pPr>
            <a:r>
              <a:rPr lang="en-US" sz="2900" b="1" dirty="0">
                <a:solidFill>
                  <a:srgbClr val="FFFFFF"/>
                </a:solidFill>
              </a:rPr>
              <a:t>- More than 5.6 million Romanians are living and working abroad, according to 2019 </a:t>
            </a:r>
            <a:r>
              <a:rPr lang="en-US" sz="2900" b="1" dirty="0" err="1">
                <a:solidFill>
                  <a:srgbClr val="FFFFFF"/>
                </a:solidFill>
              </a:rPr>
              <a:t>Organisation</a:t>
            </a:r>
            <a:r>
              <a:rPr lang="en-US" sz="2900" b="1" dirty="0">
                <a:solidFill>
                  <a:srgbClr val="FFFFFF"/>
                </a:solidFill>
              </a:rPr>
              <a:t> for Economic Co-operation and Development </a:t>
            </a:r>
            <a:r>
              <a:rPr lang="en-US" sz="2900" b="1" dirty="0">
                <a:solidFill>
                  <a:srgbClr val="FFFFFF"/>
                </a:solidFill>
                <a:hlinkClick r:id="rId3">
                  <a:extLst>
                    <a:ext uri="{A12FA001-AC4F-418D-AE19-62706E023703}">
                      <ahyp:hlinkClr xmlns="" xmlns:ahyp="http://schemas.microsoft.com/office/drawing/2018/hyperlinkcolor" val="tx"/>
                    </a:ext>
                  </a:extLst>
                </a:hlinkClick>
              </a:rPr>
              <a:t>(OECD) </a:t>
            </a:r>
            <a:r>
              <a:rPr lang="en-US" sz="2900" b="1" dirty="0">
                <a:solidFill>
                  <a:srgbClr val="FFFFFF"/>
                </a:solidFill>
              </a:rPr>
              <a:t>data </a:t>
            </a:r>
            <a:br>
              <a:rPr lang="en-US" sz="2900" b="1" dirty="0">
                <a:solidFill>
                  <a:srgbClr val="FFFFFF"/>
                </a:solidFill>
              </a:rPr>
            </a:br>
            <a:r>
              <a:rPr lang="en-US" sz="2900" b="1" dirty="0">
                <a:solidFill>
                  <a:srgbClr val="FFFFFF"/>
                </a:solidFill>
              </a:rPr>
              <a:t/>
            </a:r>
            <a:br>
              <a:rPr lang="en-US" sz="2900" b="1" dirty="0">
                <a:solidFill>
                  <a:srgbClr val="FFFFFF"/>
                </a:solidFill>
              </a:rPr>
            </a:br>
            <a:r>
              <a:rPr lang="en-US" sz="2900" b="1" dirty="0">
                <a:solidFill>
                  <a:srgbClr val="FFFFFF"/>
                </a:solidFill>
              </a:rPr>
              <a:t>- Number of Romanians in Italy: 1,190,091 of whom 670,975, accounting for </a:t>
            </a:r>
            <a:r>
              <a:rPr lang="en-US" sz="2900" b="1" u="sng" dirty="0">
                <a:solidFill>
                  <a:srgbClr val="FFFFFF"/>
                </a:solidFill>
                <a:hlinkClick r:id="rId4">
                  <a:extLst>
                    <a:ext uri="{A12FA001-AC4F-418D-AE19-62706E023703}">
                      <ahyp:hlinkClr xmlns="" xmlns:ahyp="http://schemas.microsoft.com/office/drawing/2018/hyperlinkcolor" val="tx"/>
                    </a:ext>
                  </a:extLst>
                </a:hlinkClick>
              </a:rPr>
              <a:t>57.7% </a:t>
            </a:r>
            <a:r>
              <a:rPr lang="en-US" sz="2900" b="1" u="sng" dirty="0">
                <a:solidFill>
                  <a:srgbClr val="FFFFFF"/>
                </a:solidFill>
              </a:rPr>
              <a:t>women</a:t>
            </a:r>
            <a:r>
              <a:rPr lang="en-US" sz="2900" b="1" u="sng" dirty="0">
                <a:solidFill>
                  <a:srgbClr val="FFFFFF"/>
                </a:solidFill>
                <a:hlinkClick r:id="rId4">
                  <a:extLst>
                    <a:ext uri="{A12FA001-AC4F-418D-AE19-62706E023703}">
                      <ahyp:hlinkClr xmlns="" xmlns:ahyp="http://schemas.microsoft.com/office/drawing/2018/hyperlinkcolor" val="tx"/>
                    </a:ext>
                  </a:extLst>
                </a:hlinkClick>
              </a:rPr>
              <a:t> </a:t>
            </a:r>
            <a:r>
              <a:rPr lang="en-US" sz="2900" b="1" dirty="0">
                <a:solidFill>
                  <a:srgbClr val="FFFFFF"/>
                </a:solidFill>
              </a:rPr>
              <a:t/>
            </a:r>
            <a:br>
              <a:rPr lang="en-US" sz="2900" b="1" dirty="0">
                <a:solidFill>
                  <a:srgbClr val="FFFFFF"/>
                </a:solidFill>
              </a:rPr>
            </a:br>
            <a:r>
              <a:rPr lang="en-US" sz="2900" b="1" noProof="0" dirty="0">
                <a:solidFill>
                  <a:srgbClr val="FFFFFF"/>
                </a:solidFill>
              </a:rPr>
              <a:t/>
            </a:r>
            <a:br>
              <a:rPr lang="en-US" sz="2900" b="1" noProof="0" dirty="0">
                <a:solidFill>
                  <a:srgbClr val="FFFFFF"/>
                </a:solidFill>
              </a:rPr>
            </a:br>
            <a:r>
              <a:rPr lang="en-US" sz="2400" b="1" noProof="0" dirty="0">
                <a:solidFill>
                  <a:srgbClr val="FFFFFF"/>
                </a:solidFill>
              </a:rPr>
              <a:t> </a:t>
            </a:r>
            <a:endParaRPr lang="en-US" sz="2400" b="1" dirty="0">
              <a:solidFill>
                <a:srgbClr val="FFFFFF"/>
              </a:solidFill>
            </a:endParaRPr>
          </a:p>
        </p:txBody>
      </p:sp>
      <p:sp>
        <p:nvSpPr>
          <p:cNvPr id="40"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magine 12" descr="Immagine che contiene testo, aeroporto, bagagli, interni&#10;&#10;Descrizione generata automaticamente">
            <a:extLst>
              <a:ext uri="{FF2B5EF4-FFF2-40B4-BE49-F238E27FC236}">
                <a16:creationId xmlns="" xmlns:a16="http://schemas.microsoft.com/office/drawing/2014/main" id="{6DA52D60-5437-4F0F-8162-4A09B7DC20BF}"/>
              </a:ext>
            </a:extLst>
          </p:cNvPr>
          <p:cNvPicPr>
            <a:picLocks noChangeAspect="1"/>
          </p:cNvPicPr>
          <p:nvPr/>
        </p:nvPicPr>
        <p:blipFill rotWithShape="1">
          <a:blip r:embed="rId5">
            <a:extLst>
              <a:ext uri="{28A0092B-C50C-407E-A947-70E740481C1C}">
                <a14:useLocalDpi xmlns:a14="http://schemas.microsoft.com/office/drawing/2010/main" val="0"/>
              </a:ext>
            </a:extLst>
          </a:blip>
          <a:srcRect l="2167" r="19248" b="-1"/>
          <a:stretch/>
        </p:blipFill>
        <p:spPr>
          <a:xfrm>
            <a:off x="976251" y="942538"/>
            <a:ext cx="7163222" cy="4808332"/>
          </a:xfrm>
          <a:prstGeom prst="rect">
            <a:avLst/>
          </a:prstGeom>
          <a:effectLst/>
        </p:spPr>
      </p:pic>
    </p:spTree>
    <p:extLst>
      <p:ext uri="{BB962C8B-B14F-4D97-AF65-F5344CB8AC3E}">
        <p14:creationId xmlns:p14="http://schemas.microsoft.com/office/powerpoint/2010/main" val="4013792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045751" y="629266"/>
            <a:ext cx="3667039" cy="1676603"/>
          </a:xfrm>
        </p:spPr>
        <p:txBody>
          <a:bodyPr vert="horz" lIns="91440" tIns="45720" rIns="91440" bIns="45720" rtlCol="0" anchor="ctr">
            <a:normAutofit/>
          </a:bodyPr>
          <a:lstStyle/>
          <a:p>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r>
              <a:rPr kumimoji="0" lang="en-US" sz="1000" b="0" i="0" u="none" strike="noStrike" cap="none" spc="0" normalizeH="0" baseline="0" noProof="0">
                <a:ln>
                  <a:noFill/>
                </a:ln>
                <a:effectLst/>
                <a:uLnTx/>
                <a:uFillTx/>
              </a:rPr>
              <a:t/>
            </a:r>
            <a:br>
              <a:rPr kumimoji="0" lang="en-US" sz="1000" b="0" i="0" u="none" strike="noStrike" cap="none" spc="0" normalizeH="0" baseline="0" noProof="0">
                <a:ln>
                  <a:noFill/>
                </a:ln>
                <a:effectLst/>
                <a:uLnTx/>
                <a:uFillTx/>
              </a:rPr>
            </a:br>
            <a:endParaRPr lang="en-US" sz="1000"/>
          </a:p>
        </p:txBody>
      </p:sp>
      <p:sp>
        <p:nvSpPr>
          <p:cNvPr id="10" name="Rectangle 9">
            <a:extLst>
              <a:ext uri="{FF2B5EF4-FFF2-40B4-BE49-F238E27FC236}">
                <a16:creationId xmlns="" xmlns:a16="http://schemas.microsoft.com/office/drawing/2014/main" id="{577D1452-F0B7-431E-9A24-D3F7103D85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20">
            <a:extLst>
              <a:ext uri="{FF2B5EF4-FFF2-40B4-BE49-F238E27FC236}">
                <a16:creationId xmlns="" xmlns:a16="http://schemas.microsoft.com/office/drawing/2014/main" id="{A660F4F9-5DF5-4F15-BE6A-CD8648BB11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testo&#10;&#10;Descrizione generata automaticamente">
            <a:extLst>
              <a:ext uri="{FF2B5EF4-FFF2-40B4-BE49-F238E27FC236}">
                <a16:creationId xmlns="" xmlns:a16="http://schemas.microsoft.com/office/drawing/2014/main" id="{EE1065C6-2987-4135-A46D-21F7A98758F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9028" r="-1" b="-1"/>
          <a:stretch/>
        </p:blipFill>
        <p:spPr>
          <a:xfrm>
            <a:off x="644652" y="722376"/>
            <a:ext cx="6263640" cy="5413248"/>
          </a:xfrm>
          <a:prstGeom prst="rect">
            <a:avLst/>
          </a:prstGeom>
          <a:effectLst/>
        </p:spPr>
      </p:pic>
      <p:sp>
        <p:nvSpPr>
          <p:cNvPr id="3" name="CasellaDiTesto 2">
            <a:extLst>
              <a:ext uri="{FF2B5EF4-FFF2-40B4-BE49-F238E27FC236}">
                <a16:creationId xmlns="" xmlns:a16="http://schemas.microsoft.com/office/drawing/2014/main" id="{EB72D5E9-5F98-416C-BDED-D50858A8348F}"/>
              </a:ext>
            </a:extLst>
          </p:cNvPr>
          <p:cNvSpPr txBox="1"/>
          <p:nvPr/>
        </p:nvSpPr>
        <p:spPr>
          <a:xfrm>
            <a:off x="7966833" y="629266"/>
            <a:ext cx="3890690" cy="6228733"/>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b="1" dirty="0">
                <a:latin typeface="Arial" panose="020B0604020202020204" pitchFamily="34" charset="0"/>
                <a:cs typeface="Arial" panose="020B0604020202020204" pitchFamily="34" charset="0"/>
              </a:rPr>
              <a:t>The Romanian community is the largest one in Italy with about 1,2 million of resident citizens.</a:t>
            </a:r>
          </a:p>
          <a:p>
            <a:pPr indent="-228600">
              <a:lnSpc>
                <a:spcPct val="90000"/>
              </a:lnSpc>
              <a:spcAft>
                <a:spcPts val="600"/>
              </a:spcAft>
              <a:buFont typeface="Arial" panose="020B0604020202020204" pitchFamily="34" charset="0"/>
              <a:buChar char="•"/>
            </a:pPr>
            <a:r>
              <a:rPr lang="en-US" sz="2200" b="1" dirty="0">
                <a:latin typeface="Arial" panose="020B0604020202020204" pitchFamily="34" charset="0"/>
                <a:cs typeface="Arial" panose="020B0604020202020204" pitchFamily="34" charset="0"/>
              </a:rPr>
              <a:t>Unfortunately, we do not have reliable data and studies showing accurately the situation of Romanian citizens undertaking this job, so important for Italian families. From what we know, the majority are women, with different qualifications. </a:t>
            </a:r>
          </a:p>
          <a:p>
            <a:pPr indent="-228600">
              <a:lnSpc>
                <a:spcPct val="90000"/>
              </a:lnSpc>
              <a:spcAft>
                <a:spcPts val="600"/>
              </a:spcAft>
              <a:buFont typeface="Arial" panose="020B0604020202020204" pitchFamily="34" charset="0"/>
              <a:buChar char="•"/>
            </a:pPr>
            <a:r>
              <a:rPr lang="en-US" sz="2200" b="1" dirty="0">
                <a:latin typeface="Arial" panose="020B0604020202020204" pitchFamily="34" charset="0"/>
                <a:cs typeface="Arial" panose="020B0604020202020204" pitchFamily="34" charset="0"/>
              </a:rPr>
              <a:t>The majority of Romanian workers taking care of children and elders are not accompanied in Italy by members of their families.</a:t>
            </a:r>
          </a:p>
        </p:txBody>
      </p:sp>
    </p:spTree>
    <p:extLst>
      <p:ext uri="{BB962C8B-B14F-4D97-AF65-F5344CB8AC3E}">
        <p14:creationId xmlns:p14="http://schemas.microsoft.com/office/powerpoint/2010/main" val="12319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604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622370" y="484632"/>
            <a:ext cx="3234850" cy="5724144"/>
          </a:xfrm>
        </p:spPr>
        <p:txBody>
          <a:bodyPr vert="horz" lIns="91440" tIns="45720" rIns="91440" bIns="45720" rtlCol="0" anchor="ctr">
            <a:noAutofit/>
          </a:bodyPr>
          <a:lstStyle/>
          <a:p>
            <a:pPr>
              <a:spcAft>
                <a:spcPts val="800"/>
              </a:spcAft>
            </a:pPr>
            <a:r>
              <a:rPr lang="en-US" sz="2400" b="1" dirty="0">
                <a:solidFill>
                  <a:srgbClr val="FFFFFF"/>
                </a:solidFill>
              </a:rPr>
              <a:t>Separated families, children and the elderly left behind: 1 million elderly citizens left behind; </a:t>
            </a:r>
            <a:br>
              <a:rPr lang="en-US" sz="2400" b="1" dirty="0">
                <a:solidFill>
                  <a:srgbClr val="FFFFFF"/>
                </a:solidFill>
              </a:rPr>
            </a:br>
            <a:r>
              <a:rPr lang="en-US" sz="2400" b="1" dirty="0">
                <a:solidFill>
                  <a:srgbClr val="FFFFFF"/>
                </a:solidFill>
              </a:rPr>
              <a:t/>
            </a:r>
            <a:br>
              <a:rPr lang="en-US" sz="2400" b="1" dirty="0">
                <a:solidFill>
                  <a:srgbClr val="FFFFFF"/>
                </a:solidFill>
              </a:rPr>
            </a:br>
            <a:r>
              <a:rPr lang="en-US" sz="2400" b="1" dirty="0">
                <a:solidFill>
                  <a:srgbClr val="FFFFFF"/>
                </a:solidFill>
              </a:rPr>
              <a:t>Out of 5 million children in Romania 750,000 have lived through the experience of separation from at least one parent;</a:t>
            </a:r>
            <a:br>
              <a:rPr lang="en-US" sz="2400" b="1" dirty="0">
                <a:solidFill>
                  <a:srgbClr val="FFFFFF"/>
                </a:solidFill>
              </a:rPr>
            </a:br>
            <a:r>
              <a:rPr lang="en-US" sz="2400" b="1" dirty="0">
                <a:solidFill>
                  <a:srgbClr val="FFFFFF"/>
                </a:solidFill>
              </a:rPr>
              <a:t> </a:t>
            </a:r>
            <a:br>
              <a:rPr lang="en-US" sz="2400" b="1" dirty="0">
                <a:solidFill>
                  <a:srgbClr val="FFFFFF"/>
                </a:solidFill>
              </a:rPr>
            </a:br>
            <a:r>
              <a:rPr lang="en-US" sz="2400" b="1" dirty="0">
                <a:solidFill>
                  <a:srgbClr val="FFFFFF"/>
                </a:solidFill>
              </a:rPr>
              <a:t>According to UNICEF data 350,000 children have at least one parent who left to work abroad, mostly the mothers. </a:t>
            </a:r>
            <a:br>
              <a:rPr lang="en-US" sz="2400" b="1" dirty="0">
                <a:solidFill>
                  <a:srgbClr val="FFFFFF"/>
                </a:solidFill>
              </a:rPr>
            </a:br>
            <a:endParaRPr lang="en-US" sz="2400" b="1" dirty="0">
              <a:solidFill>
                <a:srgbClr val="FFFFFF"/>
              </a:solidFill>
            </a:endParaRPr>
          </a:p>
        </p:txBody>
      </p:sp>
      <p:sp>
        <p:nvSpPr>
          <p:cNvPr id="47"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magine 3" descr="Immagine che contiene esterni, strada, via, città&#10;&#10;Descrizione generata automaticamente">
            <a:extLst>
              <a:ext uri="{FF2B5EF4-FFF2-40B4-BE49-F238E27FC236}">
                <a16:creationId xmlns="" xmlns:a16="http://schemas.microsoft.com/office/drawing/2014/main" id="{162299FF-F0EB-48C3-967C-565F4F70A842}"/>
              </a:ext>
            </a:extLst>
          </p:cNvPr>
          <p:cNvPicPr>
            <a:picLocks noChangeAspect="1"/>
          </p:cNvPicPr>
          <p:nvPr/>
        </p:nvPicPr>
        <p:blipFill rotWithShape="1">
          <a:blip r:embed="rId3">
            <a:extLst>
              <a:ext uri="{28A0092B-C50C-407E-A947-70E740481C1C}">
                <a14:useLocalDpi xmlns:a14="http://schemas.microsoft.com/office/drawing/2010/main" val="0"/>
              </a:ext>
            </a:extLst>
          </a:blip>
          <a:srcRect l="16202" r="-2" b="-2"/>
          <a:stretch/>
        </p:blipFill>
        <p:spPr>
          <a:xfrm>
            <a:off x="976251" y="942538"/>
            <a:ext cx="7163222" cy="4808332"/>
          </a:xfrm>
          <a:prstGeom prst="rect">
            <a:avLst/>
          </a:prstGeom>
          <a:effectLst/>
        </p:spPr>
      </p:pic>
    </p:spTree>
    <p:extLst>
      <p:ext uri="{BB962C8B-B14F-4D97-AF65-F5344CB8AC3E}">
        <p14:creationId xmlns:p14="http://schemas.microsoft.com/office/powerpoint/2010/main" val="210348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F6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769246" y="484632"/>
            <a:ext cx="3104751" cy="5526705"/>
          </a:xfrm>
        </p:spPr>
        <p:txBody>
          <a:bodyPr vert="horz" lIns="91440" tIns="45720" rIns="91440" bIns="45720" rtlCol="0" anchor="ctr">
            <a:normAutofit fontScale="90000"/>
          </a:bodyPr>
          <a:lstStyle/>
          <a:p>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2200" b="0"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200" b="0"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200" b="0" i="0" u="none" strike="noStrike"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
            </a:r>
            <a:br>
              <a:rPr kumimoji="0" lang="en-US" sz="2200" b="0" i="0" u="none" strike="noStrike"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br>
            <a:r>
              <a:rPr kumimoji="0" lang="en-US" sz="2700" b="1" i="0" u="none" strike="noStrike"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"Domestic work involves over two million domestic workers of whom</a:t>
            </a:r>
            <a:r>
              <a:rPr kumimoji="0" lang="en-US" sz="2700" b="1" i="0" u="none" strike="noStrike" cap="none" spc="0" normalizeH="0" noProof="0" dirty="0">
                <a:ln>
                  <a:noFill/>
                </a:ln>
                <a:solidFill>
                  <a:srgbClr val="FFC000"/>
                </a:solidFill>
                <a:effectLst/>
                <a:uLnTx/>
                <a:uFillTx/>
                <a:latin typeface="Arial" panose="020B0604020202020204" pitchFamily="34" charset="0"/>
                <a:cs typeface="Arial" panose="020B0604020202020204" pitchFamily="34" charset="0"/>
              </a:rPr>
              <a:t> </a:t>
            </a:r>
            <a:r>
              <a:rPr kumimoji="0" lang="en-US" sz="2700" b="1" i="0" u="none" strike="noStrike" cap="none" spc="0" normalizeH="0" baseline="0" noProof="0" dirty="0">
                <a:ln>
                  <a:noFill/>
                </a:ln>
                <a:solidFill>
                  <a:srgbClr val="FFC000"/>
                </a:solidFill>
                <a:effectLst/>
                <a:uLnTx/>
                <a:uFillTx/>
                <a:latin typeface="Arial" panose="020B0604020202020204" pitchFamily="34" charset="0"/>
                <a:cs typeface="Arial" panose="020B0604020202020204" pitchFamily="34" charset="0"/>
              </a:rPr>
              <a:t>only 859 thousand are legal and 1.5 million families allow the state to save ten billion Euro for assistance to the elderly"</a:t>
            </a:r>
            <a:r>
              <a:rPr lang="en-US" sz="2700" b="1" dirty="0">
                <a:solidFill>
                  <a:srgbClr val="FFFFFF"/>
                </a:solidFill>
                <a:latin typeface="Arial" panose="020B0604020202020204" pitchFamily="34" charset="0"/>
                <a:cs typeface="Arial" panose="020B0604020202020204" pitchFamily="34" charset="0"/>
              </a:rPr>
              <a:t/>
            </a:r>
            <a:br>
              <a:rPr lang="en-US" sz="2700" b="1" dirty="0">
                <a:solidFill>
                  <a:srgbClr val="FFFFFF"/>
                </a:solidFill>
                <a:latin typeface="Arial" panose="020B0604020202020204" pitchFamily="34" charset="0"/>
                <a:cs typeface="Arial" panose="020B0604020202020204" pitchFamily="34" charset="0"/>
              </a:rPr>
            </a:br>
            <a:r>
              <a:rPr lang="en-US" sz="2700" b="1" dirty="0">
                <a:solidFill>
                  <a:srgbClr val="FFC000"/>
                </a:solidFill>
                <a:latin typeface="Arial" panose="020B0604020202020204" pitchFamily="34" charset="0"/>
                <a:cs typeface="Arial" panose="020B0604020202020204" pitchFamily="34" charset="0"/>
              </a:rPr>
              <a:t/>
            </a:r>
            <a:br>
              <a:rPr lang="en-US" sz="2700" b="1" dirty="0">
                <a:solidFill>
                  <a:srgbClr val="FFC000"/>
                </a:solidFill>
                <a:latin typeface="Arial" panose="020B0604020202020204" pitchFamily="34" charset="0"/>
                <a:cs typeface="Arial" panose="020B0604020202020204" pitchFamily="34" charset="0"/>
              </a:rPr>
            </a:br>
            <a:r>
              <a:rPr lang="en-US" sz="2700" b="1" dirty="0">
                <a:solidFill>
                  <a:srgbClr val="FFC000"/>
                </a:solidFill>
                <a:latin typeface="Arial" panose="020B0604020202020204" pitchFamily="34" charset="0"/>
                <a:cs typeface="Arial" panose="020B0604020202020204" pitchFamily="34" charset="0"/>
              </a:rPr>
              <a:t>7 out of 10 retirees cannot pay a caregiver</a:t>
            </a:r>
            <a: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7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endParaRPr lang="en-US" sz="900" dirty="0">
              <a:solidFill>
                <a:srgbClr val="FFFFFF"/>
              </a:solidFill>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esterni, persona, via, persone&#10;&#10;Descrizione generata automaticamente">
            <a:extLst>
              <a:ext uri="{FF2B5EF4-FFF2-40B4-BE49-F238E27FC236}">
                <a16:creationId xmlns="" xmlns:a16="http://schemas.microsoft.com/office/drawing/2014/main" id="{A97F9873-E010-4E2A-8E16-855A23C8B7B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113" b="6386"/>
          <a:stretch/>
        </p:blipFill>
        <p:spPr>
          <a:xfrm>
            <a:off x="976251" y="942538"/>
            <a:ext cx="7163222" cy="4808332"/>
          </a:xfrm>
          <a:prstGeom prst="rect">
            <a:avLst/>
          </a:prstGeom>
          <a:effectLst/>
        </p:spPr>
      </p:pic>
    </p:spTree>
    <p:extLst>
      <p:ext uri="{BB962C8B-B14F-4D97-AF65-F5344CB8AC3E}">
        <p14:creationId xmlns:p14="http://schemas.microsoft.com/office/powerpoint/2010/main" val="1211955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7552944" y="145595"/>
            <a:ext cx="4245479" cy="6072326"/>
          </a:xfrm>
        </p:spPr>
        <p:txBody>
          <a:bodyPr vert="horz" lIns="91440" tIns="45720" rIns="91440" bIns="45720" rtlCol="0" anchor="ctr">
            <a:normAutofit fontScale="90000"/>
          </a:bodyPr>
          <a:lstStyle/>
          <a:p>
            <a:pPr algn="just"/>
            <a:r>
              <a:rPr lang="it-IT" sz="1800" b="0" i="0" dirty="0">
                <a:solidFill>
                  <a:srgbClr val="333333"/>
                </a:solidFill>
                <a:effectLst/>
                <a:latin typeface="Arial" panose="020B0604020202020204" pitchFamily="34" charset="0"/>
                <a:cs typeface="Arial" panose="020B0604020202020204" pitchFamily="34" charset="0"/>
              </a:rPr>
              <a:t/>
            </a:r>
            <a:br>
              <a:rPr lang="it-IT" sz="1800" b="0" i="0" dirty="0">
                <a:solidFill>
                  <a:srgbClr val="333333"/>
                </a:solidFill>
                <a:effectLst/>
                <a:latin typeface="Arial" panose="020B0604020202020204" pitchFamily="34" charset="0"/>
                <a:cs typeface="Arial" panose="020B0604020202020204" pitchFamily="34" charset="0"/>
              </a:rPr>
            </a:br>
            <a:r>
              <a:rPr lang="it-IT" sz="1800" b="0" i="0" dirty="0">
                <a:solidFill>
                  <a:srgbClr val="333333"/>
                </a:solidFill>
                <a:effectLst/>
                <a:latin typeface="Arial" panose="020B0604020202020204" pitchFamily="34" charset="0"/>
                <a:cs typeface="Arial" panose="020B0604020202020204" pitchFamily="34" charset="0"/>
              </a:rPr>
              <a:t/>
            </a:r>
            <a:br>
              <a:rPr lang="it-IT" sz="1800" b="0" i="0" dirty="0">
                <a:solidFill>
                  <a:srgbClr val="333333"/>
                </a:solidFill>
                <a:effectLst/>
                <a:latin typeface="Arial" panose="020B0604020202020204" pitchFamily="34" charset="0"/>
                <a:cs typeface="Arial" panose="020B0604020202020204" pitchFamily="34" charset="0"/>
              </a:rPr>
            </a:br>
            <a:r>
              <a:rPr lang="it-IT" sz="1800" b="0" i="0" dirty="0">
                <a:solidFill>
                  <a:srgbClr val="333333"/>
                </a:solidFill>
                <a:effectLst/>
                <a:latin typeface="Arial" panose="020B0604020202020204" pitchFamily="34" charset="0"/>
                <a:cs typeface="Arial" panose="020B0604020202020204" pitchFamily="34" charset="0"/>
              </a:rPr>
              <a:t/>
            </a:r>
            <a:br>
              <a:rPr lang="it-IT" sz="1800" b="0" i="0" dirty="0">
                <a:solidFill>
                  <a:srgbClr val="333333"/>
                </a:solidFill>
                <a:effectLst/>
                <a:latin typeface="Arial" panose="020B0604020202020204" pitchFamily="34" charset="0"/>
                <a:cs typeface="Arial" panose="020B0604020202020204" pitchFamily="34" charset="0"/>
              </a:rPr>
            </a:br>
            <a:r>
              <a:rPr lang="it-IT" sz="1800" b="0" i="0" dirty="0">
                <a:solidFill>
                  <a:srgbClr val="333333"/>
                </a:solidFill>
                <a:effectLst/>
                <a:latin typeface="Arial" panose="020B0604020202020204" pitchFamily="34" charset="0"/>
                <a:cs typeface="Arial" panose="020B0604020202020204" pitchFamily="34" charset="0"/>
              </a:rPr>
              <a:t/>
            </a:r>
            <a:br>
              <a:rPr lang="it-IT" sz="1800" b="0" i="0" dirty="0">
                <a:solidFill>
                  <a:srgbClr val="333333"/>
                </a:solidFill>
                <a:effectLst/>
                <a:latin typeface="Arial" panose="020B0604020202020204" pitchFamily="34" charset="0"/>
                <a:cs typeface="Arial" panose="020B0604020202020204" pitchFamily="34" charset="0"/>
              </a:rPr>
            </a:br>
            <a:r>
              <a:rPr lang="en-US" sz="900" b="0" i="0" dirty="0">
                <a:solidFill>
                  <a:srgbClr val="FFFFFF"/>
                </a:solidFill>
                <a:effectLst/>
                <a:latin typeface="Niramit-Bold"/>
              </a:rPr>
              <a:t>Sanatoria: regularization of foreign workers</a:t>
            </a:r>
            <a:br>
              <a:rPr lang="en-US" sz="900" b="0" i="0" dirty="0">
                <a:solidFill>
                  <a:srgbClr val="FFFFFF"/>
                </a:solidFill>
                <a:effectLst/>
                <a:latin typeface="Niramit-Bold"/>
              </a:rPr>
            </a:br>
            <a:r>
              <a:rPr lang="it-IT" sz="1800" dirty="0">
                <a:solidFill>
                  <a:srgbClr val="333333"/>
                </a:solidFill>
                <a:latin typeface="Arial" panose="020B0604020202020204" pitchFamily="34" charset="0"/>
                <a:cs typeface="Arial" panose="020B0604020202020204" pitchFamily="34" charset="0"/>
              </a:rPr>
              <a:t/>
            </a:r>
            <a:br>
              <a:rPr lang="it-IT" sz="1800" dirty="0">
                <a:solidFill>
                  <a:srgbClr val="333333"/>
                </a:solidFill>
                <a:latin typeface="Arial" panose="020B0604020202020204" pitchFamily="34" charset="0"/>
                <a:cs typeface="Arial" panose="020B0604020202020204" pitchFamily="34" charset="0"/>
              </a:rPr>
            </a:br>
            <a:r>
              <a:rPr lang="it-IT" sz="1800" dirty="0">
                <a:solidFill>
                  <a:srgbClr val="333333"/>
                </a:solidFill>
                <a:latin typeface="Arial" panose="020B0604020202020204" pitchFamily="34" charset="0"/>
                <a:cs typeface="Arial" panose="020B0604020202020204" pitchFamily="34" charset="0"/>
              </a:rPr>
              <a:t/>
            </a:r>
            <a:br>
              <a:rPr lang="it-IT" sz="1800" dirty="0">
                <a:solidFill>
                  <a:srgbClr val="333333"/>
                </a:solidFill>
                <a:latin typeface="Arial" panose="020B0604020202020204" pitchFamily="34" charset="0"/>
                <a:cs typeface="Arial" panose="020B0604020202020204" pitchFamily="34" charset="0"/>
              </a:rPr>
            </a:br>
            <a:r>
              <a:rPr lang="it-IT" sz="1800" dirty="0">
                <a:solidFill>
                  <a:srgbClr val="333333"/>
                </a:solidFill>
                <a:latin typeface="Arial" panose="020B0604020202020204" pitchFamily="34" charset="0"/>
                <a:cs typeface="Arial" panose="020B0604020202020204" pitchFamily="34" charset="0"/>
              </a:rPr>
              <a:t/>
            </a:r>
            <a:br>
              <a:rPr lang="it-IT" sz="1800" dirty="0">
                <a:solidFill>
                  <a:srgbClr val="333333"/>
                </a:solidFill>
                <a:latin typeface="Arial" panose="020B0604020202020204" pitchFamily="34" charset="0"/>
                <a:cs typeface="Arial" panose="020B0604020202020204" pitchFamily="34" charset="0"/>
              </a:rPr>
            </a:br>
            <a:r>
              <a:rPr lang="it-IT" sz="1800" dirty="0">
                <a:solidFill>
                  <a:srgbClr val="333333"/>
                </a:solidFill>
                <a:latin typeface="Arial" panose="020B0604020202020204" pitchFamily="34" charset="0"/>
                <a:cs typeface="Arial" panose="020B0604020202020204" pitchFamily="34" charset="0"/>
              </a:rPr>
              <a:t/>
            </a:r>
            <a:br>
              <a:rPr lang="it-IT" sz="1800" dirty="0">
                <a:solidFill>
                  <a:srgbClr val="333333"/>
                </a:solidFill>
                <a:latin typeface="Arial" panose="020B0604020202020204" pitchFamily="34" charset="0"/>
                <a:cs typeface="Arial" panose="020B0604020202020204" pitchFamily="34" charset="0"/>
              </a:rPr>
            </a:br>
            <a:r>
              <a:rPr lang="it-IT" sz="1800" dirty="0">
                <a:latin typeface="Arial" panose="020B0604020202020204" pitchFamily="34" charset="0"/>
                <a:cs typeface="Arial" panose="020B0604020202020204" pitchFamily="34" charset="0"/>
              </a:rPr>
              <a:t/>
            </a:r>
            <a:br>
              <a:rPr lang="it-IT" sz="1800" dirty="0">
                <a:latin typeface="Arial" panose="020B0604020202020204" pitchFamily="34" charset="0"/>
                <a:cs typeface="Arial" panose="020B0604020202020204" pitchFamily="34" charset="0"/>
              </a:rPr>
            </a:br>
            <a:r>
              <a:rPr lang="en-US" sz="2200" b="1" dirty="0">
                <a:latin typeface="Arial" panose="020B0604020202020204" pitchFamily="34" charset="0"/>
                <a:cs typeface="Arial" panose="020B0604020202020204" pitchFamily="34" charset="0"/>
              </a:rPr>
              <a:t>T</a:t>
            </a:r>
            <a:r>
              <a:rPr lang="en-US" sz="2200" b="1" i="0" dirty="0">
                <a:effectLst/>
                <a:latin typeface="Arial" panose="020B0604020202020204" pitchFamily="34" charset="0"/>
                <a:cs typeface="Arial" panose="020B0604020202020204" pitchFamily="34" charset="0"/>
              </a:rPr>
              <a:t>he Italian government’s attempt, in 2020, to regularize foreigners without an employment contract has not been a success. Too much bureaucracy, taxes and unclear provisions have led to the regularization of 1 in 3 undeclared workers.</a:t>
            </a:r>
            <a:br>
              <a:rPr lang="en-US" sz="2200" b="1" i="0" dirty="0">
                <a:effectLst/>
                <a:latin typeface="Arial" panose="020B0604020202020204" pitchFamily="34" charset="0"/>
                <a:cs typeface="Arial" panose="020B0604020202020204" pitchFamily="34" charset="0"/>
              </a:rPr>
            </a:br>
            <a:r>
              <a:rPr lang="en-US" sz="2200" b="1" i="0" dirty="0">
                <a:effectLst/>
                <a:latin typeface="Arial" panose="020B0604020202020204" pitchFamily="34" charset="0"/>
                <a:cs typeface="Arial" panose="020B0604020202020204" pitchFamily="34" charset="0"/>
              </a:rPr>
              <a:t/>
            </a:r>
            <a:br>
              <a:rPr lang="en-US" sz="2200" b="1" i="0" dirty="0">
                <a:effectLst/>
                <a:latin typeface="Arial" panose="020B0604020202020204" pitchFamily="34" charset="0"/>
                <a:cs typeface="Arial" panose="020B0604020202020204" pitchFamily="34" charset="0"/>
              </a:rPr>
            </a:br>
            <a:r>
              <a:rPr lang="en-US" sz="2200" b="1" i="0" dirty="0">
                <a:effectLst/>
                <a:latin typeface="Arial" panose="020B0604020202020204" pitchFamily="34" charset="0"/>
                <a:cs typeface="Arial" panose="020B0604020202020204" pitchFamily="34" charset="0"/>
              </a:rPr>
              <a:t>As far as domestic workers are concerned, the bankruptcy is even more dramatic: 177 thousand illegal reports have emerged referring to workers without a residence permit (a situation in which about 250 thousand people were found), but still one million Italian workers remained in the shadows, EU citizens or in any case legally resident in the country for which it is more convenient not to declare anything.</a:t>
            </a:r>
            <a:br>
              <a:rPr lang="en-US" sz="2200" b="1" i="0" dirty="0">
                <a:effectLst/>
                <a:latin typeface="Arial" panose="020B0604020202020204" pitchFamily="34" charset="0"/>
                <a:cs typeface="Arial" panose="020B0604020202020204" pitchFamily="34" charset="0"/>
              </a:rPr>
            </a:br>
            <a:r>
              <a:rPr lang="en-US" sz="2200" b="1" i="0" dirty="0">
                <a:solidFill>
                  <a:srgbClr val="FFC000"/>
                </a:solidFill>
                <a:effectLst/>
                <a:latin typeface="Arial" panose="020B0604020202020204" pitchFamily="34" charset="0"/>
                <a:cs typeface="Arial" panose="020B0604020202020204" pitchFamily="34" charset="0"/>
              </a:rPr>
              <a:t/>
            </a:r>
            <a:br>
              <a:rPr lang="en-US" sz="2200" b="1" i="0" dirty="0">
                <a:solidFill>
                  <a:srgbClr val="FFC000"/>
                </a:solidFill>
                <a:effectLst/>
                <a:latin typeface="Arial" panose="020B0604020202020204" pitchFamily="34" charset="0"/>
                <a:cs typeface="Arial" panose="020B0604020202020204" pitchFamily="34" charset="0"/>
              </a:rPr>
            </a:br>
            <a:r>
              <a:rPr lang="en-US" sz="2200" b="1" i="0" dirty="0">
                <a:solidFill>
                  <a:srgbClr val="333333"/>
                </a:solidFill>
                <a:effectLst/>
                <a:latin typeface="Arial" panose="020B0604020202020204" pitchFamily="34" charset="0"/>
                <a:cs typeface="Arial" panose="020B0604020202020204" pitchFamily="34" charset="0"/>
              </a:rPr>
              <a:t/>
            </a:r>
            <a:br>
              <a:rPr lang="en-US" sz="2200" b="1" i="0" dirty="0">
                <a:solidFill>
                  <a:srgbClr val="333333"/>
                </a:solidFill>
                <a:effectLst/>
                <a:latin typeface="Arial" panose="020B0604020202020204" pitchFamily="34" charset="0"/>
                <a:cs typeface="Arial" panose="020B0604020202020204" pitchFamily="34" charset="0"/>
              </a:rPr>
            </a:br>
            <a:r>
              <a:rPr lang="en-US" sz="1800" b="0" i="0" dirty="0">
                <a:solidFill>
                  <a:srgbClr val="333333"/>
                </a:solidFill>
                <a:effectLst/>
                <a:latin typeface="Arial" panose="020B0604020202020204" pitchFamily="34" charset="0"/>
                <a:cs typeface="Arial" panose="020B0604020202020204" pitchFamily="34" charset="0"/>
              </a:rPr>
              <a:t/>
            </a:r>
            <a:br>
              <a:rPr lang="en-US" sz="1800" b="0" i="0" dirty="0">
                <a:solidFill>
                  <a:srgbClr val="333333"/>
                </a:solidFill>
                <a:effectLst/>
                <a:latin typeface="Arial" panose="020B0604020202020204" pitchFamily="34" charset="0"/>
                <a:cs typeface="Arial" panose="020B0604020202020204" pitchFamily="34" charset="0"/>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r>
              <a:rPr kumimoji="0" lang="en-US" sz="1000" b="0" i="0" u="none" strike="noStrike" cap="none" spc="0" normalizeH="0" baseline="0" noProof="0" dirty="0">
                <a:ln>
                  <a:noFill/>
                </a:ln>
                <a:effectLst/>
                <a:uLnTx/>
                <a:uFillTx/>
              </a:rPr>
              <a:t/>
            </a:r>
            <a:br>
              <a:rPr kumimoji="0" lang="en-US" sz="1000" b="0" i="0" u="none" strike="noStrike" cap="none" spc="0" normalizeH="0" baseline="0" noProof="0" dirty="0">
                <a:ln>
                  <a:noFill/>
                </a:ln>
                <a:effectLst/>
                <a:uLnTx/>
                <a:uFillTx/>
              </a:rPr>
            </a:br>
            <a:endParaRPr lang="en-US" sz="1000" dirty="0"/>
          </a:p>
        </p:txBody>
      </p:sp>
      <p:sp>
        <p:nvSpPr>
          <p:cNvPr id="19" name="Rectangle 18">
            <a:extLst>
              <a:ext uri="{FF2B5EF4-FFF2-40B4-BE49-F238E27FC236}">
                <a16:creationId xmlns="" xmlns:a16="http://schemas.microsoft.com/office/drawing/2014/main" id="{577D1452-F0B7-431E-9A24-D3F7103D851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 xmlns:a16="http://schemas.microsoft.com/office/drawing/2014/main" id="{A660F4F9-5DF5-4F15-BE6A-CD8648BB114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9211" y="559407"/>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Segnaposto contenuto 13" descr="Immagine che contiene albero, esterni, trasporto, bicicletta&#10;&#10;Descrizione generata automaticamente">
            <a:extLst>
              <a:ext uri="{FF2B5EF4-FFF2-40B4-BE49-F238E27FC236}">
                <a16:creationId xmlns="" xmlns:a16="http://schemas.microsoft.com/office/drawing/2014/main" id="{87EF3626-F5E4-44A7-89C6-BA1DBA0F0EC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1952" r="5276" b="1"/>
          <a:stretch/>
        </p:blipFill>
        <p:spPr>
          <a:xfrm>
            <a:off x="644652" y="722376"/>
            <a:ext cx="6263640" cy="5413248"/>
          </a:xfrm>
          <a:prstGeom prst="rect">
            <a:avLst/>
          </a:prstGeom>
          <a:effectLst/>
        </p:spPr>
      </p:pic>
      <p:sp>
        <p:nvSpPr>
          <p:cNvPr id="4" name="CasellaDiTesto 3">
            <a:extLst>
              <a:ext uri="{FF2B5EF4-FFF2-40B4-BE49-F238E27FC236}">
                <a16:creationId xmlns="" xmlns:a16="http://schemas.microsoft.com/office/drawing/2014/main" id="{3F6421AB-EC9F-470E-8361-7CEAF053F75D}"/>
              </a:ext>
            </a:extLst>
          </p:cNvPr>
          <p:cNvSpPr txBox="1"/>
          <p:nvPr/>
        </p:nvSpPr>
        <p:spPr>
          <a:xfrm>
            <a:off x="8045753" y="422787"/>
            <a:ext cx="3667036" cy="5795134"/>
          </a:xfrm>
          <a:prstGeom prst="rect">
            <a:avLst/>
          </a:prstGeom>
        </p:spPr>
        <p:txBody>
          <a:bodyPr vert="horz" lIns="91440" tIns="45720" rIns="91440" bIns="45720" rtlCol="0">
            <a:normAutofit/>
          </a:bodyPr>
          <a:lstStyle/>
          <a:p>
            <a:pPr>
              <a:lnSpc>
                <a:spcPct val="90000"/>
              </a:lnSpc>
              <a:spcAft>
                <a:spcPts val="600"/>
              </a:spcAft>
            </a:pPr>
            <a:endParaRPr lang="en-US"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5498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053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r>
              <a:rPr kumimoji="0" lang="en-US" sz="900" b="0" i="0" u="none" strike="noStrike" cap="none" spc="0" normalizeH="0" baseline="0" noProof="0" dirty="0">
                <a:ln>
                  <a:noFill/>
                </a:ln>
                <a:solidFill>
                  <a:srgbClr val="FFFFFF"/>
                </a:solidFill>
                <a:effectLst/>
                <a:uLnTx/>
                <a:uFillTx/>
              </a:rPr>
              <a:t/>
            </a:r>
            <a:br>
              <a:rPr kumimoji="0" lang="en-US" sz="900" b="0" i="0" u="none" strike="noStrike" cap="none" spc="0" normalizeH="0" baseline="0" noProof="0" dirty="0">
                <a:ln>
                  <a:noFill/>
                </a:ln>
                <a:solidFill>
                  <a:srgbClr val="FFFFFF"/>
                </a:solidFill>
                <a:effectLst/>
                <a:uLnTx/>
                <a:uFillTx/>
              </a:rPr>
            </a:br>
            <a:endParaRPr lang="en-US" sz="900" dirty="0">
              <a:solidFill>
                <a:srgbClr val="FFFFFF"/>
              </a:solidFill>
            </a:endParaRPr>
          </a:p>
        </p:txBody>
      </p:sp>
      <p:sp>
        <p:nvSpPr>
          <p:cNvPr id="19"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Segnaposto contenuto 6" descr="Immagine che contiene persona, esterni&#10;&#10;Descrizione generata automaticamente">
            <a:extLst>
              <a:ext uri="{FF2B5EF4-FFF2-40B4-BE49-F238E27FC236}">
                <a16:creationId xmlns="" xmlns:a16="http://schemas.microsoft.com/office/drawing/2014/main" id="{4B34DD8F-B533-4E4C-B029-BD4DDF8B3E7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864"/>
          <a:stretch/>
        </p:blipFill>
        <p:spPr>
          <a:xfrm>
            <a:off x="976251" y="942538"/>
            <a:ext cx="7163222" cy="4808332"/>
          </a:xfrm>
          <a:prstGeom prst="rect">
            <a:avLst/>
          </a:prstGeom>
          <a:effectLst/>
        </p:spPr>
      </p:pic>
      <p:sp>
        <p:nvSpPr>
          <p:cNvPr id="9" name="CasellaDiTesto 8">
            <a:extLst>
              <a:ext uri="{FF2B5EF4-FFF2-40B4-BE49-F238E27FC236}">
                <a16:creationId xmlns="" xmlns:a16="http://schemas.microsoft.com/office/drawing/2014/main" id="{88A19B75-2F5B-46A7-8793-6F370B8B846E}"/>
              </a:ext>
            </a:extLst>
          </p:cNvPr>
          <p:cNvSpPr txBox="1"/>
          <p:nvPr/>
        </p:nvSpPr>
        <p:spPr>
          <a:xfrm>
            <a:off x="8824404" y="115050"/>
            <a:ext cx="3160450" cy="6463308"/>
          </a:xfrm>
          <a:prstGeom prst="rect">
            <a:avLst/>
          </a:prstGeom>
          <a:noFill/>
        </p:spPr>
        <p:txBody>
          <a:bodyPr wrap="square" rtlCol="0">
            <a:spAutoFit/>
          </a:bodyPr>
          <a:lstStyle/>
          <a:p>
            <a:endParaRPr lang="en-US" sz="1800" b="1" i="0" dirty="0">
              <a:solidFill>
                <a:srgbClr val="FFFFFF"/>
              </a:solidFill>
              <a:effectLst/>
            </a:endParaRPr>
          </a:p>
          <a:p>
            <a:r>
              <a:rPr lang="en-US" sz="1800" b="1" i="0" dirty="0">
                <a:solidFill>
                  <a:srgbClr val="FFFFFF"/>
                </a:solidFill>
                <a:effectLst/>
              </a:rPr>
              <a:t>The category of caregivers has been ignored by the Italian government</a:t>
            </a:r>
            <a:r>
              <a:rPr lang="en-US" sz="1800" b="1" dirty="0">
                <a:solidFill>
                  <a:srgbClr val="FFFFFF"/>
                </a:solidFill>
              </a:rPr>
              <a:t> during the pandemic, they were not given any financial assistance.</a:t>
            </a:r>
          </a:p>
          <a:p>
            <a:r>
              <a:rPr lang="en-US" sz="1800" b="1" dirty="0">
                <a:solidFill>
                  <a:srgbClr val="FFFFFF"/>
                </a:solidFill>
              </a:rPr>
              <a:t>The care givers</a:t>
            </a:r>
            <a:r>
              <a:rPr lang="en-US" b="1" dirty="0">
                <a:solidFill>
                  <a:srgbClr val="FFFF00"/>
                </a:solidFill>
              </a:rPr>
              <a:t> </a:t>
            </a:r>
            <a:r>
              <a:rPr lang="en-US" b="1" dirty="0">
                <a:solidFill>
                  <a:schemeClr val="bg2"/>
                </a:solidFill>
              </a:rPr>
              <a:t>who returned from Romania did not have any place to quarantine: they were not allowed at their workplace, hotels were too expensive. The Milan </a:t>
            </a:r>
            <a:r>
              <a:rPr lang="en-US" b="1" dirty="0" smtClean="0">
                <a:solidFill>
                  <a:schemeClr val="bg2"/>
                </a:solidFill>
              </a:rPr>
              <a:t>city hall </a:t>
            </a:r>
            <a:r>
              <a:rPr lang="en-US" b="1" dirty="0">
                <a:solidFill>
                  <a:schemeClr val="bg2"/>
                </a:solidFill>
              </a:rPr>
              <a:t>provided free hotel rooms for only a handful of people. </a:t>
            </a:r>
          </a:p>
          <a:p>
            <a:endParaRPr lang="en-US" sz="1800" b="1" dirty="0">
              <a:solidFill>
                <a:schemeClr val="bg2"/>
              </a:solidFill>
            </a:endParaRPr>
          </a:p>
          <a:p>
            <a:r>
              <a:rPr lang="en-US" sz="1800" b="1" dirty="0">
                <a:solidFill>
                  <a:schemeClr val="bg2"/>
                </a:solidFill>
              </a:rPr>
              <a:t>Many were stuck in Italy and couldn’t go see their families.</a:t>
            </a:r>
          </a:p>
          <a:p>
            <a:r>
              <a:rPr lang="en-US" b="1" dirty="0">
                <a:solidFill>
                  <a:schemeClr val="bg2"/>
                </a:solidFill>
              </a:rPr>
              <a:t>Many lost their jobs because the families they assisted worked from home.</a:t>
            </a:r>
          </a:p>
          <a:p>
            <a:r>
              <a:rPr lang="en-US" sz="1800" b="1" dirty="0">
                <a:solidFill>
                  <a:schemeClr val="bg2"/>
                </a:solidFill>
              </a:rPr>
              <a:t>Many accepted reduced pay and worked illegally.</a:t>
            </a:r>
            <a:r>
              <a:rPr lang="en-US" sz="1800" b="1" dirty="0">
                <a:solidFill>
                  <a:srgbClr val="FFFF00"/>
                </a:solidFill>
              </a:rPr>
              <a:t/>
            </a:r>
            <a:br>
              <a:rPr lang="en-US" sz="1800" b="1" dirty="0">
                <a:solidFill>
                  <a:srgbClr val="FFFF00"/>
                </a:solidFill>
              </a:rPr>
            </a:br>
            <a:r>
              <a:rPr lang="en-US" b="1" dirty="0">
                <a:solidFill>
                  <a:srgbClr val="FFFF00"/>
                </a:solidFill>
              </a:rPr>
              <a:t> </a:t>
            </a:r>
            <a:endParaRPr lang="it-IT" b="1" dirty="0">
              <a:solidFill>
                <a:srgbClr val="FFFF00"/>
              </a:solidFill>
            </a:endParaRPr>
          </a:p>
        </p:txBody>
      </p:sp>
    </p:spTree>
    <p:extLst>
      <p:ext uri="{BB962C8B-B14F-4D97-AF65-F5344CB8AC3E}">
        <p14:creationId xmlns:p14="http://schemas.microsoft.com/office/powerpoint/2010/main" val="3900458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853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995953" y="383177"/>
            <a:ext cx="2908663" cy="5030071"/>
          </a:xfrm>
        </p:spPr>
        <p:txBody>
          <a:bodyPr vert="horz" lIns="91440" tIns="45720" rIns="91440" bIns="45720" rtlCol="0" anchor="ctr">
            <a:normAutofit fontScale="90000"/>
          </a:bodyPr>
          <a:lstStyle/>
          <a:p>
            <a:r>
              <a:rPr lang="en-US" sz="2000" b="1" i="0" dirty="0">
                <a:solidFill>
                  <a:srgbClr val="FFFF00"/>
                </a:solidFill>
                <a:effectLst/>
                <a:latin typeface="Arial" panose="020B0604020202020204" pitchFamily="34" charset="0"/>
                <a:cs typeface="Arial" panose="020B0604020202020204" pitchFamily="34" charset="0"/>
              </a:rPr>
              <a:t>Longing for one’s children is the most unbearable suffering for the Romanians working aboard, more painful than the feeling of temporary status of their lives as migrant workers in Europe.</a:t>
            </a:r>
            <a:br>
              <a:rPr lang="en-US" sz="2000" b="1" i="0" dirty="0">
                <a:solidFill>
                  <a:srgbClr val="FFFF00"/>
                </a:solidFill>
                <a:effectLst/>
                <a:latin typeface="Arial" panose="020B0604020202020204" pitchFamily="34" charset="0"/>
                <a:cs typeface="Arial" panose="020B0604020202020204" pitchFamily="34" charset="0"/>
              </a:rPr>
            </a:br>
            <a:r>
              <a:rPr lang="en-US" sz="2000" b="1" dirty="0">
                <a:solidFill>
                  <a:srgbClr val="FFFF00"/>
                </a:solidFill>
                <a:latin typeface="Arial" panose="020B0604020202020204" pitchFamily="34" charset="0"/>
                <a:cs typeface="Arial" panose="020B0604020202020204" pitchFamily="34" charset="0"/>
              </a:rPr>
              <a:t/>
            </a:r>
            <a:br>
              <a:rPr lang="en-US" sz="2000" b="1" dirty="0">
                <a:solidFill>
                  <a:srgbClr val="FFFF00"/>
                </a:solidFill>
                <a:latin typeface="Arial" panose="020B0604020202020204" pitchFamily="34" charset="0"/>
                <a:cs typeface="Arial" panose="020B0604020202020204" pitchFamily="34" charset="0"/>
              </a:rPr>
            </a:br>
            <a:r>
              <a:rPr lang="en-US" sz="2000" b="1" dirty="0">
                <a:solidFill>
                  <a:srgbClr val="FFFF00"/>
                </a:solidFill>
                <a:latin typeface="Arial" panose="020B0604020202020204" pitchFamily="34" charset="0"/>
                <a:cs typeface="Arial" panose="020B0604020202020204" pitchFamily="34" charset="0"/>
              </a:rPr>
              <a:t>„You can make money, but the distance from your child kills you.”</a:t>
            </a:r>
            <a:br>
              <a:rPr lang="en-US" sz="2000" b="1" dirty="0">
                <a:solidFill>
                  <a:srgbClr val="FFFF00"/>
                </a:solidFill>
                <a:latin typeface="Arial" panose="020B0604020202020204" pitchFamily="34" charset="0"/>
                <a:cs typeface="Arial" panose="020B0604020202020204" pitchFamily="34" charset="0"/>
              </a:rPr>
            </a:br>
            <a:r>
              <a:rPr lang="en-US" sz="1700" dirty="0">
                <a:solidFill>
                  <a:srgbClr val="FFFF00"/>
                </a:solidFill>
                <a:hlinkClick r:id="rId2">
                  <a:extLst>
                    <a:ext uri="{A12FA001-AC4F-418D-AE19-62706E023703}">
                      <ahyp:hlinkClr xmlns="" xmlns:ahyp="http://schemas.microsoft.com/office/drawing/2018/hyperlinkcolor" val="tx"/>
                    </a:ext>
                  </a:extLst>
                </a:hlinkClick>
              </a:rPr>
              <a:t/>
            </a:r>
            <a:br>
              <a:rPr lang="en-US" sz="1700" dirty="0">
                <a:solidFill>
                  <a:srgbClr val="FFFF00"/>
                </a:solidFill>
                <a:hlinkClick r:id="rId2">
                  <a:extLst>
                    <a:ext uri="{A12FA001-AC4F-418D-AE19-62706E023703}">
                      <ahyp:hlinkClr xmlns="" xmlns:ahyp="http://schemas.microsoft.com/office/drawing/2018/hyperlinkcolor" val="tx"/>
                    </a:ext>
                  </a:extLst>
                </a:hlinkClick>
              </a:rPr>
            </a:br>
            <a:r>
              <a:rPr lang="en-US" sz="1700" dirty="0">
                <a:solidFill>
                  <a:srgbClr val="FFFF00"/>
                </a:solidFill>
                <a:hlinkClick r:id="rId2">
                  <a:extLst>
                    <a:ext uri="{A12FA001-AC4F-418D-AE19-62706E023703}">
                      <ahyp:hlinkClr xmlns="" xmlns:ahyp="http://schemas.microsoft.com/office/drawing/2018/hyperlinkcolor" val="tx"/>
                    </a:ext>
                  </a:extLst>
                </a:hlinkClick>
              </a:rPr>
              <a:t>@Libertatea</a:t>
            </a:r>
            <a:r>
              <a:rPr lang="en-US" sz="1700" dirty="0">
                <a:solidFill>
                  <a:srgbClr val="FFFF00"/>
                </a:solidFill>
              </a:rPr>
              <a:t/>
            </a:r>
            <a:br>
              <a:rPr lang="en-US" sz="1700" dirty="0">
                <a:solidFill>
                  <a:srgbClr val="FFFF00"/>
                </a:solidFill>
              </a:rPr>
            </a:br>
            <a:r>
              <a:rPr lang="en-US" sz="1700" dirty="0">
                <a:solidFill>
                  <a:srgbClr val="FFFF00"/>
                </a:solidFill>
              </a:rPr>
              <a:t/>
            </a:r>
            <a:br>
              <a:rPr lang="en-US" sz="1700" dirty="0">
                <a:solidFill>
                  <a:srgbClr val="FFFF00"/>
                </a:solidFill>
              </a:rPr>
            </a:br>
            <a:r>
              <a:rPr lang="en-US" sz="1700" dirty="0">
                <a:solidFill>
                  <a:srgbClr val="FFFFFF"/>
                </a:solidFill>
              </a:rPr>
              <a:t/>
            </a:r>
            <a:br>
              <a:rPr lang="en-US" sz="1700" dirty="0">
                <a:solidFill>
                  <a:srgbClr val="FFFFFF"/>
                </a:solidFill>
              </a:rPr>
            </a:br>
            <a:endParaRPr lang="en-US" sz="1700" dirty="0">
              <a:solidFill>
                <a:srgbClr val="FFFFFF"/>
              </a:solidFill>
            </a:endParaRPr>
          </a:p>
        </p:txBody>
      </p:sp>
      <p:sp>
        <p:nvSpPr>
          <p:cNvPr id="14"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Segnaposto contenuto 6" descr="Immagine che contiene albero, persona, esterni, pianta&#10;&#10;Descrizione generata automaticamente">
            <a:extLst>
              <a:ext uri="{FF2B5EF4-FFF2-40B4-BE49-F238E27FC236}">
                <a16:creationId xmlns="" xmlns:a16="http://schemas.microsoft.com/office/drawing/2014/main" id="{4F996D36-C980-43E4-9788-99C386E722B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972" b="-1"/>
          <a:stretch/>
        </p:blipFill>
        <p:spPr>
          <a:xfrm>
            <a:off x="976251" y="942538"/>
            <a:ext cx="7163222" cy="4808332"/>
          </a:xfrm>
          <a:prstGeom prst="rect">
            <a:avLst/>
          </a:prstGeom>
          <a:effectLst/>
        </p:spPr>
      </p:pic>
    </p:spTree>
    <p:extLst>
      <p:ext uri="{BB962C8B-B14F-4D97-AF65-F5344CB8AC3E}">
        <p14:creationId xmlns:p14="http://schemas.microsoft.com/office/powerpoint/2010/main" val="2687893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83A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873353" y="484633"/>
            <a:ext cx="2825293" cy="4928616"/>
          </a:xfrm>
        </p:spPr>
        <p:txBody>
          <a:bodyPr vert="horz" lIns="91440" tIns="45720" rIns="91440" bIns="45720" rtlCol="0" anchor="ctr">
            <a:normAutofit/>
          </a:bodyPr>
          <a:lstStyle/>
          <a:p>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r>
              <a:rPr kumimoji="0" lang="en-US" sz="3300" b="0" i="0" u="none" strike="noStrike" cap="none" spc="0" normalizeH="0" baseline="0" noProof="0" dirty="0">
                <a:ln>
                  <a:noFill/>
                </a:ln>
                <a:solidFill>
                  <a:srgbClr val="FFFFFF"/>
                </a:solidFill>
                <a:effectLst/>
                <a:uLnTx/>
                <a:uFillTx/>
              </a:rPr>
              <a:t/>
            </a:r>
            <a:br>
              <a:rPr kumimoji="0" lang="en-US" sz="3300" b="0" i="0" u="none" strike="noStrike" cap="none" spc="0" normalizeH="0" baseline="0" noProof="0" dirty="0">
                <a:ln>
                  <a:noFill/>
                </a:ln>
                <a:solidFill>
                  <a:srgbClr val="FFFFFF"/>
                </a:solidFill>
                <a:effectLst/>
                <a:uLnTx/>
                <a:uFillTx/>
              </a:rPr>
            </a:br>
            <a:endParaRPr lang="en-US" sz="3300" dirty="0">
              <a:solidFill>
                <a:srgbClr val="FFFFFF"/>
              </a:solidFill>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asellaDiTesto 3">
            <a:extLst>
              <a:ext uri="{FF2B5EF4-FFF2-40B4-BE49-F238E27FC236}">
                <a16:creationId xmlns="" xmlns:a16="http://schemas.microsoft.com/office/drawing/2014/main" id="{3F6421AB-EC9F-470E-8361-7CEAF053F75D}"/>
              </a:ext>
            </a:extLst>
          </p:cNvPr>
          <p:cNvSpPr txBox="1"/>
          <p:nvPr/>
        </p:nvSpPr>
        <p:spPr>
          <a:xfrm>
            <a:off x="8873353" y="986541"/>
            <a:ext cx="2989006" cy="5078313"/>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Domestic work is today one of the most tiresome and consuming jobs. </a:t>
            </a:r>
          </a:p>
          <a:p>
            <a:r>
              <a:rPr lang="en-US" b="1" dirty="0">
                <a:solidFill>
                  <a:schemeClr val="bg1"/>
                </a:solidFill>
                <a:latin typeface="Arial" panose="020B0604020202020204" pitchFamily="34" charset="0"/>
                <a:cs typeface="Arial" panose="020B0604020202020204" pitchFamily="34" charset="0"/>
              </a:rPr>
              <a:t>In many cases, caregivers carry out stressful and dangerous jobs, with a too high “toll” for their health. Only a few caregivers turn to a doctor, even though they suffer from insomnia, anxiety or depression. The absence of national controls leaves too much room for </a:t>
            </a:r>
            <a:r>
              <a:rPr lang="en-US" b="1" dirty="0" err="1">
                <a:solidFill>
                  <a:schemeClr val="bg1"/>
                </a:solidFill>
                <a:latin typeface="Arial" panose="020B0604020202020204" pitchFamily="34" charset="0"/>
                <a:cs typeface="Arial" panose="020B0604020202020204" pitchFamily="34" charset="0"/>
              </a:rPr>
              <a:t>labour</a:t>
            </a:r>
            <a:r>
              <a:rPr lang="en-US" b="1" dirty="0">
                <a:solidFill>
                  <a:schemeClr val="bg1"/>
                </a:solidFill>
                <a:latin typeface="Arial" panose="020B0604020202020204" pitchFamily="34" charset="0"/>
                <a:cs typeface="Arial" panose="020B0604020202020204" pitchFamily="34" charset="0"/>
              </a:rPr>
              <a:t> exploitation, abuse, and ill-treatment by their employers.</a:t>
            </a:r>
            <a:endParaRPr lang="it-IT" b="1" dirty="0">
              <a:solidFill>
                <a:schemeClr val="bg1"/>
              </a:solidFill>
              <a:latin typeface="Arial" panose="020B0604020202020204" pitchFamily="34" charset="0"/>
              <a:cs typeface="Arial" panose="020B0604020202020204" pitchFamily="34" charset="0"/>
            </a:endParaRPr>
          </a:p>
        </p:txBody>
      </p:sp>
      <p:pic>
        <p:nvPicPr>
          <p:cNvPr id="15" name="Segnaposto contenuto 14" descr="Immagine che contiene testo, persona&#10;&#10;Descrizione generata automaticamente">
            <a:extLst>
              <a:ext uri="{FF2B5EF4-FFF2-40B4-BE49-F238E27FC236}">
                <a16:creationId xmlns="" xmlns:a16="http://schemas.microsoft.com/office/drawing/2014/main" id="{89453661-254D-4F0C-8B5A-CD87C8DE84C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99531" y="986541"/>
            <a:ext cx="6442624" cy="4720326"/>
          </a:xfrm>
        </p:spPr>
      </p:pic>
    </p:spTree>
    <p:extLst>
      <p:ext uri="{BB962C8B-B14F-4D97-AF65-F5344CB8AC3E}">
        <p14:creationId xmlns:p14="http://schemas.microsoft.com/office/powerpoint/2010/main" val="1303113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84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9093496" y="484633"/>
            <a:ext cx="2613872" cy="5724144"/>
          </a:xfrm>
        </p:spPr>
        <p:txBody>
          <a:bodyPr vert="horz" lIns="91440" tIns="45720" rIns="91440" bIns="45720" rtlCol="0" anchor="ctr">
            <a:normAutofit fontScale="90000"/>
          </a:bodyPr>
          <a:lstStyle/>
          <a:p>
            <a:r>
              <a:rPr kumimoji="0" lang="en-US" sz="1200" b="0" i="0" u="none" strike="noStrike" cap="none" spc="0" normalizeH="0" baseline="0" noProof="0" dirty="0">
                <a:ln>
                  <a:noFill/>
                </a:ln>
                <a:solidFill>
                  <a:srgbClr val="FFFFFF"/>
                </a:solidFill>
                <a:effectLst/>
                <a:uLnTx/>
                <a:uFillTx/>
              </a:rPr>
              <a:t/>
            </a:r>
            <a:br>
              <a:rPr kumimoji="0" lang="en-US" sz="1200" b="0" i="0" u="none" strike="noStrike" cap="none" spc="0" normalizeH="0" baseline="0" noProof="0" dirty="0">
                <a:ln>
                  <a:noFill/>
                </a:ln>
                <a:solidFill>
                  <a:srgbClr val="FFFFFF"/>
                </a:solidFill>
                <a:effectLst/>
                <a:uLnTx/>
                <a:uFillTx/>
              </a:rPr>
            </a:br>
            <a:r>
              <a:rPr kumimoji="0" lang="en-US" sz="1200" b="0" i="0" u="none" strike="noStrike" cap="none" spc="0" normalizeH="0" baseline="0" noProof="0" dirty="0">
                <a:ln>
                  <a:noFill/>
                </a:ln>
                <a:solidFill>
                  <a:srgbClr val="FFFFFF"/>
                </a:solidFill>
                <a:effectLst/>
                <a:uLnTx/>
                <a:uFillTx/>
              </a:rPr>
              <a:t/>
            </a:r>
            <a:br>
              <a:rPr kumimoji="0" lang="en-US" sz="1200" b="0" i="0" u="none" strike="noStrike" cap="none" spc="0" normalizeH="0" baseline="0" noProof="0" dirty="0">
                <a:ln>
                  <a:noFill/>
                </a:ln>
                <a:solidFill>
                  <a:srgbClr val="FFFFFF"/>
                </a:solidFill>
                <a:effectLst/>
                <a:uLnTx/>
                <a:uFillTx/>
              </a:rPr>
            </a:br>
            <a:r>
              <a:rPr lang="en-US" sz="1800" dirty="0">
                <a:solidFill>
                  <a:srgbClr val="FFFFFF"/>
                </a:solidFill>
                <a:latin typeface="Arial" panose="020B0604020202020204" pitchFamily="34" charset="0"/>
                <a:cs typeface="Arial" panose="020B0604020202020204" pitchFamily="34" charset="0"/>
              </a:rPr>
              <a:t/>
            </a:r>
            <a:br>
              <a:rPr lang="en-US" sz="1800" dirty="0">
                <a:solidFill>
                  <a:srgbClr val="FFFFFF"/>
                </a:solidFill>
                <a:latin typeface="Arial" panose="020B0604020202020204" pitchFamily="34" charset="0"/>
                <a:cs typeface="Arial" panose="020B0604020202020204" pitchFamily="34" charset="0"/>
              </a:rPr>
            </a:br>
            <a:r>
              <a:rPr lang="en-US" sz="1800" b="1" i="0" dirty="0">
                <a:solidFill>
                  <a:srgbClr val="FFFFFF"/>
                </a:solidFill>
                <a:effectLst/>
                <a:latin typeface="Arial" panose="020B0604020202020204" pitchFamily="34" charset="0"/>
                <a:cs typeface="Arial" panose="020B0604020202020204" pitchFamily="34" charset="0"/>
              </a:rPr>
              <a:t>There is a specialized clinic in Iasi, Romania, where hundreds of caregivers have been hospitalized in past years, because of depression and other psychiatric disorders. Romanians comprise the largest group of migrant workers in Italy. But when they go back to Romania, usually these women find broken families, grown-up sons who do not recognize them, and husbands who squandered their money or left them. The mental disease that results from the impact that work-based migration has on these women is called the "Italian Syndrome</a:t>
            </a:r>
            <a:r>
              <a:rPr lang="en-US" sz="1800" b="0" i="0" dirty="0">
                <a:solidFill>
                  <a:srgbClr val="FFFFFF"/>
                </a:solidFill>
                <a:effectLst/>
                <a:latin typeface="Arial" panose="020B0604020202020204" pitchFamily="34" charset="0"/>
                <a:cs typeface="Arial" panose="020B0604020202020204" pitchFamily="34" charset="0"/>
              </a:rPr>
              <a:t>". @</a:t>
            </a:r>
            <a:r>
              <a:rPr lang="en-US" sz="1800" b="0" i="0" dirty="0">
                <a:solidFill>
                  <a:srgbClr val="FFFFFF"/>
                </a:solidFill>
                <a:effectLst/>
                <a:latin typeface="Arial" panose="020B0604020202020204" pitchFamily="34" charset="0"/>
                <a:cs typeface="Arial" panose="020B0604020202020204" pitchFamily="34" charset="0"/>
                <a:hlinkClick r:id="rId3"/>
              </a:rPr>
              <a:t>Corriere </a:t>
            </a:r>
            <a:r>
              <a:rPr lang="en-US" sz="1800" b="0" i="0" dirty="0" err="1">
                <a:solidFill>
                  <a:srgbClr val="FFFFFF"/>
                </a:solidFill>
                <a:effectLst/>
                <a:latin typeface="Arial" panose="020B0604020202020204" pitchFamily="34" charset="0"/>
                <a:cs typeface="Arial" panose="020B0604020202020204" pitchFamily="34" charset="0"/>
                <a:hlinkClick r:id="rId3"/>
              </a:rPr>
              <a:t>della</a:t>
            </a:r>
            <a:r>
              <a:rPr lang="en-US" sz="1800" b="0" i="0" dirty="0">
                <a:solidFill>
                  <a:srgbClr val="FFFFFF"/>
                </a:solidFill>
                <a:effectLst/>
                <a:latin typeface="Arial" panose="020B0604020202020204" pitchFamily="34" charset="0"/>
                <a:cs typeface="Arial" panose="020B0604020202020204" pitchFamily="34" charset="0"/>
                <a:hlinkClick r:id="rId3"/>
              </a:rPr>
              <a:t> sera </a:t>
            </a:r>
            <a:r>
              <a:rPr lang="en-US" sz="1800" dirty="0">
                <a:solidFill>
                  <a:srgbClr val="FFFFFF"/>
                </a:solidFill>
                <a:latin typeface="Arial" panose="020B0604020202020204" pitchFamily="34" charset="0"/>
                <a:cs typeface="Arial" panose="020B0604020202020204" pitchFamily="34" charset="0"/>
              </a:rPr>
              <a:t/>
            </a:r>
            <a:br>
              <a:rPr lang="en-US" sz="1800" dirty="0">
                <a:solidFill>
                  <a:srgbClr val="FFFFFF"/>
                </a:solidFill>
                <a:latin typeface="Arial" panose="020B0604020202020204" pitchFamily="34" charset="0"/>
                <a:cs typeface="Arial" panose="020B0604020202020204" pitchFamily="34" charset="0"/>
              </a:rPr>
            </a:br>
            <a:r>
              <a:rPr lang="en-US" sz="1800" dirty="0">
                <a:solidFill>
                  <a:srgbClr val="FFFFFF"/>
                </a:solidFill>
                <a:latin typeface="Arial" panose="020B0604020202020204" pitchFamily="34" charset="0"/>
                <a:cs typeface="Arial" panose="020B0604020202020204" pitchFamily="34" charset="0"/>
              </a:rPr>
              <a:t/>
            </a:r>
            <a:br>
              <a:rPr lang="en-US" sz="1800" dirty="0">
                <a:solidFill>
                  <a:srgbClr val="FFFFFF"/>
                </a:solidFill>
                <a:latin typeface="Arial" panose="020B0604020202020204" pitchFamily="34" charset="0"/>
                <a:cs typeface="Arial" panose="020B0604020202020204" pitchFamily="34" charset="0"/>
              </a:rPr>
            </a:br>
            <a:endParaRPr lang="en-US" sz="1800" dirty="0">
              <a:solidFill>
                <a:srgbClr val="FFFFFF"/>
              </a:solidFill>
              <a:latin typeface="Arial" panose="020B0604020202020204" pitchFamily="34" charset="0"/>
              <a:cs typeface="Arial" panose="020B0604020202020204" pitchFamily="34" charset="0"/>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interni, pasto&#10;&#10;Descrizione generata automaticamente">
            <a:extLst>
              <a:ext uri="{FF2B5EF4-FFF2-40B4-BE49-F238E27FC236}">
                <a16:creationId xmlns="" xmlns:a16="http://schemas.microsoft.com/office/drawing/2014/main" id="{6AF4467F-3A9F-41BE-A1F4-CAAE5F582063}"/>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5581" r="45257" b="1"/>
          <a:stretch/>
        </p:blipFill>
        <p:spPr>
          <a:xfrm>
            <a:off x="965137" y="853761"/>
            <a:ext cx="7163222" cy="4808332"/>
          </a:xfrm>
          <a:prstGeom prst="rect">
            <a:avLst/>
          </a:prstGeom>
          <a:effectLst/>
        </p:spPr>
      </p:pic>
      <p:sp>
        <p:nvSpPr>
          <p:cNvPr id="4" name="CasellaDiTesto 3">
            <a:extLst>
              <a:ext uri="{FF2B5EF4-FFF2-40B4-BE49-F238E27FC236}">
                <a16:creationId xmlns="" xmlns:a16="http://schemas.microsoft.com/office/drawing/2014/main" id="{B3E75B48-6540-45EE-A184-3D8913923717}"/>
              </a:ext>
            </a:extLst>
          </p:cNvPr>
          <p:cNvSpPr txBox="1"/>
          <p:nvPr/>
        </p:nvSpPr>
        <p:spPr>
          <a:xfrm>
            <a:off x="1119562" y="853761"/>
            <a:ext cx="7093551" cy="923330"/>
          </a:xfrm>
          <a:prstGeom prst="rect">
            <a:avLst/>
          </a:prstGeom>
          <a:noFill/>
        </p:spPr>
        <p:txBody>
          <a:bodyPr wrap="square" rtlCol="0">
            <a:spAutoFit/>
          </a:bodyPr>
          <a:lstStyle/>
          <a:p>
            <a:r>
              <a:rPr kumimoji="0" lang="en-US"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“More than a disease, ‘the Italian syndrome’ is a medical-social phenomenon,” explained </a:t>
            </a:r>
            <a:r>
              <a:rPr kumimoji="0" lang="en-US"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Petronela</a:t>
            </a:r>
            <a:r>
              <a:rPr kumimoji="0" lang="en-US"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b="1"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Nechita</a:t>
            </a:r>
            <a:r>
              <a:rPr kumimoji="0" lang="en-US"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consultant psychiatrist at the Iasi clinic</a:t>
            </a:r>
            <a:endParaRPr lang="it-IT" dirty="0"/>
          </a:p>
        </p:txBody>
      </p:sp>
    </p:spTree>
    <p:extLst>
      <p:ext uri="{BB962C8B-B14F-4D97-AF65-F5344CB8AC3E}">
        <p14:creationId xmlns:p14="http://schemas.microsoft.com/office/powerpoint/2010/main" val="4127151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4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9093496" y="618681"/>
            <a:ext cx="2613872" cy="5506816"/>
          </a:xfrm>
        </p:spPr>
        <p:txBody>
          <a:bodyPr vert="horz" lIns="91440" tIns="45720" rIns="91440" bIns="45720" rtlCol="0" anchor="ctr">
            <a:noAutofit/>
          </a:bodyPr>
          <a:lstStyle/>
          <a:p>
            <a:r>
              <a:rPr lang="en-US" sz="1800" b="1" dirty="0">
                <a:solidFill>
                  <a:schemeClr val="bg1"/>
                </a:solidFill>
                <a:latin typeface="Arial" panose="020B0604020202020204" pitchFamily="34" charset="0"/>
                <a:cs typeface="Arial" panose="020B0604020202020204" pitchFamily="34" charset="0"/>
              </a:rPr>
              <a:t>Many domestic workers (mainly women) live in the same house with the assisted person and work without respecting rest periods, with the high risk of suffering from the burnout syndrome: a kind of stress afflicting several workers and professionals dealing with interpersonal relations activities. Often, workers are left alone to care for elders and they feel even lonelier because of the separation from their families.</a:t>
            </a:r>
            <a:r>
              <a:rPr kumimoji="0" lang="en-US" sz="18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r>
            <a:br>
              <a:rPr kumimoji="0" lang="en-US" sz="18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br>
            <a:endParaRPr lang="en-US" sz="1800" b="1" dirty="0">
              <a:solidFill>
                <a:schemeClr val="bg1"/>
              </a:solidFill>
              <a:latin typeface="Arial" panose="020B0604020202020204" pitchFamily="34" charset="0"/>
              <a:cs typeface="Arial" panose="020B0604020202020204" pitchFamily="34" charset="0"/>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testo, persona, mano&#10;&#10;Descrizione generata automaticamente">
            <a:extLst>
              <a:ext uri="{FF2B5EF4-FFF2-40B4-BE49-F238E27FC236}">
                <a16:creationId xmlns="" xmlns:a16="http://schemas.microsoft.com/office/drawing/2014/main" id="{E61C4649-A264-479D-AE88-FB7419807DE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87" r="3" b="3"/>
          <a:stretch/>
        </p:blipFill>
        <p:spPr>
          <a:xfrm>
            <a:off x="976251" y="942538"/>
            <a:ext cx="7163222" cy="4808332"/>
          </a:xfrm>
          <a:prstGeom prst="rect">
            <a:avLst/>
          </a:prstGeom>
          <a:effectLst/>
        </p:spPr>
      </p:pic>
    </p:spTree>
    <p:extLst>
      <p:ext uri="{BB962C8B-B14F-4D97-AF65-F5344CB8AC3E}">
        <p14:creationId xmlns:p14="http://schemas.microsoft.com/office/powerpoint/2010/main" val="2048664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5C72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8782776" y="683580"/>
            <a:ext cx="2915869" cy="5315867"/>
          </a:xfrm>
        </p:spPr>
        <p:txBody>
          <a:bodyPr vert="horz" lIns="91440" tIns="45720" rIns="91440" bIns="45720" rtlCol="0" anchor="ctr">
            <a:noAutofit/>
          </a:bodyPr>
          <a:lstStyle/>
          <a:p>
            <a:r>
              <a:rPr lang="en-US" sz="1600" dirty="0">
                <a:solidFill>
                  <a:srgbClr val="FFFFFF"/>
                </a:solidFill>
                <a:latin typeface="Arial" panose="020B0604020202020204" pitchFamily="34" charset="0"/>
                <a:cs typeface="Arial" panose="020B0604020202020204" pitchFamily="34" charset="0"/>
              </a:rPr>
              <a:t/>
            </a:r>
            <a:br>
              <a:rPr lang="en-US" sz="1600" dirty="0">
                <a:solidFill>
                  <a:srgbClr val="FFFFFF"/>
                </a:solidFill>
                <a:latin typeface="Arial" panose="020B0604020202020204" pitchFamily="34" charset="0"/>
                <a:cs typeface="Arial" panose="020B0604020202020204" pitchFamily="34" charset="0"/>
              </a:rPr>
            </a:br>
            <a:r>
              <a:rPr lang="en-US" sz="1600" dirty="0">
                <a:solidFill>
                  <a:srgbClr val="FFFFFF"/>
                </a:solidFill>
                <a:latin typeface="Arial" panose="020B0604020202020204" pitchFamily="34" charset="0"/>
                <a:cs typeface="Arial" panose="020B0604020202020204" pitchFamily="34" charset="0"/>
              </a:rPr>
              <a:t/>
            </a:r>
            <a:br>
              <a:rPr lang="en-US" sz="1600"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It is not only the women working in Italy who are affected by the upheaval — the impact is also felt in their families and in Romanian society as a whole. </a:t>
            </a:r>
            <a:br>
              <a:rPr lang="en-US" sz="1600" b="1"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
            </a:r>
            <a:br>
              <a:rPr lang="en-US" sz="1600" b="1"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Back home, the children and the elderly formerly looked after by these women, are now themselves lacking care — creating a gap that the Romanian state has not been able to fill.</a:t>
            </a:r>
            <a:br>
              <a:rPr lang="en-US" sz="1600" b="1"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
            </a:r>
            <a:br>
              <a:rPr lang="en-US" sz="1600" b="1" dirty="0">
                <a:solidFill>
                  <a:srgbClr val="FFFFFF"/>
                </a:solidFill>
                <a:latin typeface="Arial" panose="020B0604020202020204" pitchFamily="34" charset="0"/>
                <a:cs typeface="Arial" panose="020B0604020202020204" pitchFamily="34" charset="0"/>
              </a:rPr>
            </a:br>
            <a:r>
              <a:rPr kumimoji="0" lang="en-US" sz="1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More than </a:t>
            </a:r>
            <a:r>
              <a:rPr kumimoji="0" lang="en-US" sz="1800" b="1" i="0" u="none" strike="noStrike" kern="120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100 </a:t>
            </a:r>
            <a:r>
              <a:rPr kumimoji="0" lang="en-US" sz="1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suicides and killings among children left behind and family members</a:t>
            </a:r>
            <a:r>
              <a:rPr kumimoji="0" lang="en-US" sz="1800" b="1" i="0" u="none" strike="noStrike" kern="1200" cap="none" spc="0" normalizeH="0" noProof="0" dirty="0">
                <a:ln>
                  <a:noFill/>
                </a:ln>
                <a:solidFill>
                  <a:srgbClr val="FFFFFF"/>
                </a:solidFill>
                <a:effectLst/>
                <a:uLnTx/>
                <a:uFillTx/>
                <a:latin typeface="Arial" panose="020B0604020202020204" pitchFamily="34" charset="0"/>
                <a:cs typeface="Arial" panose="020B0604020202020204" pitchFamily="34" charset="0"/>
              </a:rPr>
              <a:t> have been documented by the media.</a:t>
            </a:r>
            <a:r>
              <a:rPr lang="en-US" sz="1600" b="1" dirty="0">
                <a:solidFill>
                  <a:srgbClr val="FFFFFF"/>
                </a:solidFill>
                <a:latin typeface="Arial" panose="020B0604020202020204" pitchFamily="34" charset="0"/>
                <a:cs typeface="Arial" panose="020B0604020202020204" pitchFamily="34" charset="0"/>
              </a:rPr>
              <a:t/>
            </a:r>
            <a:br>
              <a:rPr lang="en-US" sz="1600" b="1" dirty="0">
                <a:solidFill>
                  <a:srgbClr val="FFFFFF"/>
                </a:solidFill>
                <a:latin typeface="Arial" panose="020B0604020202020204" pitchFamily="34" charset="0"/>
                <a:cs typeface="Arial" panose="020B0604020202020204" pitchFamily="34" charset="0"/>
              </a:rPr>
            </a:br>
            <a:endParaRPr lang="en-US" sz="1600" b="1" dirty="0">
              <a:solidFill>
                <a:srgbClr val="FFFFFF"/>
              </a:solidFill>
              <a:latin typeface="Arial" panose="020B0604020202020204" pitchFamily="34" charset="0"/>
              <a:cs typeface="Arial" panose="020B0604020202020204" pitchFamily="34" charset="0"/>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a:extLst>
              <a:ext uri="{FF2B5EF4-FFF2-40B4-BE49-F238E27FC236}">
                <a16:creationId xmlns="" xmlns:a16="http://schemas.microsoft.com/office/drawing/2014/main" id="{8D75D14F-583F-47C6-9177-1371A5F636DF}"/>
              </a:ext>
            </a:extLst>
          </p:cNvPr>
          <p:cNvPicPr>
            <a:picLocks noGrp="1" noChangeAspect="1"/>
          </p:cNvPicPr>
          <p:nvPr>
            <p:ph idx="1"/>
          </p:nvPr>
        </p:nvPicPr>
        <p:blipFill rotWithShape="1">
          <a:blip r:embed="rId3"/>
          <a:srcRect r="189" b="3"/>
          <a:stretch/>
        </p:blipFill>
        <p:spPr>
          <a:xfrm>
            <a:off x="976251" y="942538"/>
            <a:ext cx="7163222" cy="4808332"/>
          </a:xfrm>
          <a:prstGeom prst="rect">
            <a:avLst/>
          </a:prstGeom>
          <a:effectLst/>
        </p:spPr>
      </p:pic>
    </p:spTree>
    <p:extLst>
      <p:ext uri="{BB962C8B-B14F-4D97-AF65-F5344CB8AC3E}">
        <p14:creationId xmlns:p14="http://schemas.microsoft.com/office/powerpoint/2010/main" val="57641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682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EDFF4E3B-B39D-4E54-9555-A2A70F4A430F}"/>
              </a:ext>
            </a:extLst>
          </p:cNvPr>
          <p:cNvSpPr>
            <a:spLocks noGrp="1"/>
          </p:cNvSpPr>
          <p:nvPr>
            <p:ph type="title"/>
          </p:nvPr>
        </p:nvSpPr>
        <p:spPr>
          <a:xfrm>
            <a:off x="9029997" y="484632"/>
            <a:ext cx="2754375" cy="5848915"/>
          </a:xfrm>
        </p:spPr>
        <p:txBody>
          <a:bodyPr vert="horz" lIns="91440" tIns="45720" rIns="91440" bIns="45720" rtlCol="0" anchor="ctr">
            <a:normAutofit fontScale="90000"/>
          </a:bodyPr>
          <a:lstStyle/>
          <a:p>
            <a:pPr marL="0" marR="0" lvl="0" indent="0" fontAlgn="auto">
              <a:spcAft>
                <a:spcPts val="0"/>
              </a:spcAft>
              <a:buClrTx/>
              <a:buSzTx/>
              <a:tabLst/>
              <a:defRPr/>
            </a:pPr>
            <a:r>
              <a:rPr lang="en-US" sz="2000" b="1" dirty="0">
                <a:solidFill>
                  <a:schemeClr val="bg1"/>
                </a:solidFill>
                <a:latin typeface="Arial" panose="020B0604020202020204" pitchFamily="34" charset="0"/>
                <a:cs typeface="Arial" panose="020B0604020202020204" pitchFamily="34" charset="0"/>
              </a:rPr>
              <a:t/>
            </a:r>
            <a:br>
              <a:rPr lang="en-US" sz="2000" b="1"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
            </a:r>
            <a:br>
              <a:rPr lang="en-US" sz="2000" b="1"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
            </a:r>
            <a:br>
              <a:rPr lang="en-US" sz="2000" b="1"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
            </a:r>
            <a:br>
              <a:rPr lang="en-US" sz="2000" b="1"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Another issue concerning domestic workers is the “white orphans” phenomenon, that </a:t>
            </a:r>
            <a:r>
              <a:rPr lang="en-US" sz="2000" b="1" dirty="0" smtClean="0">
                <a:solidFill>
                  <a:schemeClr val="bg1"/>
                </a:solidFill>
                <a:latin typeface="Arial" panose="020B0604020202020204" pitchFamily="34" charset="0"/>
                <a:cs typeface="Arial" panose="020B0604020202020204" pitchFamily="34" charset="0"/>
              </a:rPr>
              <a:t>is children </a:t>
            </a:r>
            <a:r>
              <a:rPr lang="en-US" sz="2000" b="1" dirty="0">
                <a:solidFill>
                  <a:schemeClr val="bg1"/>
                </a:solidFill>
                <a:latin typeface="Arial" panose="020B0604020202020204" pitchFamily="34" charset="0"/>
                <a:cs typeface="Arial" panose="020B0604020202020204" pitchFamily="34" charset="0"/>
              </a:rPr>
              <a:t>left to the care of one parent, or grandparents or in orphanages in the country of origin. According to UNICEF data, there could be at least 350 thousand “white orphans” in Romania, 100 thousand in Moldova. On the one hand, we have children left home alone, on the other, there are female workers struck by the Italian syndrome, a kind of depression due to what they go through in the country</a:t>
            </a:r>
            <a: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t>
            </a:r>
            <a:b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14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14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endParaRPr lang="en-US" sz="1400" b="1" dirty="0">
              <a:solidFill>
                <a:srgbClr val="FFFFFF"/>
              </a:solidFill>
              <a:latin typeface="Arial" panose="020B0604020202020204" pitchFamily="34" charset="0"/>
              <a:cs typeface="Arial" panose="020B0604020202020204" pitchFamily="34" charset="0"/>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testo, ristorante, tavolo da pranzo&#10;&#10;Descrizione generata automaticamente">
            <a:extLst>
              <a:ext uri="{FF2B5EF4-FFF2-40B4-BE49-F238E27FC236}">
                <a16:creationId xmlns="" xmlns:a16="http://schemas.microsoft.com/office/drawing/2014/main" id="{EA1D3463-7A74-4B5A-A98E-FF2F168432E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7065" r="9135" b="-2"/>
          <a:stretch/>
        </p:blipFill>
        <p:spPr>
          <a:xfrm>
            <a:off x="976251" y="942538"/>
            <a:ext cx="7163222" cy="4808332"/>
          </a:xfrm>
          <a:prstGeom prst="rect">
            <a:avLst/>
          </a:prstGeom>
          <a:effectLst/>
        </p:spPr>
      </p:pic>
    </p:spTree>
    <p:extLst>
      <p:ext uri="{BB962C8B-B14F-4D97-AF65-F5344CB8AC3E}">
        <p14:creationId xmlns:p14="http://schemas.microsoft.com/office/powerpoint/2010/main" val="1191594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74D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EDFF4E3B-B39D-4E54-9555-A2A70F4A430F}"/>
              </a:ext>
            </a:extLst>
          </p:cNvPr>
          <p:cNvSpPr>
            <a:spLocks noGrp="1"/>
          </p:cNvSpPr>
          <p:nvPr>
            <p:ph type="title"/>
          </p:nvPr>
        </p:nvSpPr>
        <p:spPr>
          <a:xfrm>
            <a:off x="9093496" y="618681"/>
            <a:ext cx="2613872" cy="4794567"/>
          </a:xfrm>
        </p:spPr>
        <p:txBody>
          <a:bodyPr vert="horz" lIns="91440" tIns="45720" rIns="91440" bIns="45720" rtlCol="0" anchor="ctr">
            <a:normAutofit fontScale="90000"/>
          </a:bodyPr>
          <a:lstStyle/>
          <a:p>
            <a:pPr marL="0" marR="0" lvl="0" indent="0" fontAlgn="auto">
              <a:spcAft>
                <a:spcPts val="0"/>
              </a:spcAft>
              <a:buClrTx/>
              <a:buSzTx/>
              <a:tabLst/>
              <a:defRPr/>
            </a:pP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Identified Issues:</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Deviant behavior in the case of children left behind in long-distance family relationships;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Increase in human trafficking for sexual and labor exploitation (74% of victims of trafficking in persons in the EU came from Romania, according to 2015-2016 data</a:t>
            </a:r>
            <a:r>
              <a:rPr kumimoji="0" lang="en-US" sz="2000" b="1" i="0" u="none" strike="noStrike"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a:t>
            </a: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endParaRPr lang="en-US" sz="2000" b="1" dirty="0">
              <a:solidFill>
                <a:srgbClr val="FFFFFF"/>
              </a:solidFill>
              <a:latin typeface="Arial" panose="020B0604020202020204" pitchFamily="34" charset="0"/>
              <a:cs typeface="Arial" panose="020B0604020202020204" pitchFamily="34" charset="0"/>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esterni, persona, albero, cielo&#10;&#10;Descrizione generata automaticamente">
            <a:extLst>
              <a:ext uri="{FF2B5EF4-FFF2-40B4-BE49-F238E27FC236}">
                <a16:creationId xmlns="" xmlns:a16="http://schemas.microsoft.com/office/drawing/2014/main" id="{02C3FA78-CB33-4091-B61F-688B41EC3BC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5104" r="-1" b="16397"/>
          <a:stretch/>
        </p:blipFill>
        <p:spPr>
          <a:xfrm>
            <a:off x="976251" y="942538"/>
            <a:ext cx="7163222" cy="4808332"/>
          </a:xfrm>
          <a:prstGeom prst="rect">
            <a:avLst/>
          </a:prstGeom>
          <a:effectLst/>
        </p:spPr>
      </p:pic>
    </p:spTree>
    <p:extLst>
      <p:ext uri="{BB962C8B-B14F-4D97-AF65-F5344CB8AC3E}">
        <p14:creationId xmlns:p14="http://schemas.microsoft.com/office/powerpoint/2010/main" val="123913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33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endParaRPr lang="en-US" sz="3300">
              <a:solidFill>
                <a:srgbClr val="FFFFFF"/>
              </a:solidFill>
            </a:endParaRPr>
          </a:p>
        </p:txBody>
      </p:sp>
      <p:sp>
        <p:nvSpPr>
          <p:cNvPr id="31"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Segnaposto contenuto 7" descr="Immagine che contiene interni, tavolo, persona, sedendo&#10;&#10;Descrizione generata automaticamente">
            <a:extLst>
              <a:ext uri="{FF2B5EF4-FFF2-40B4-BE49-F238E27FC236}">
                <a16:creationId xmlns="" xmlns:a16="http://schemas.microsoft.com/office/drawing/2014/main" id="{805AD7F5-1C7D-4014-858C-75250EC8D00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813" b="-1"/>
          <a:stretch/>
        </p:blipFill>
        <p:spPr>
          <a:xfrm>
            <a:off x="976251" y="942538"/>
            <a:ext cx="7163222" cy="4808332"/>
          </a:xfrm>
          <a:prstGeom prst="rect">
            <a:avLst/>
          </a:prstGeom>
          <a:effectLst/>
        </p:spPr>
      </p:pic>
      <p:sp>
        <p:nvSpPr>
          <p:cNvPr id="3" name="CasellaDiTesto 2">
            <a:extLst>
              <a:ext uri="{FF2B5EF4-FFF2-40B4-BE49-F238E27FC236}">
                <a16:creationId xmlns="" xmlns:a16="http://schemas.microsoft.com/office/drawing/2014/main" id="{EB72D5E9-5F98-416C-BDED-D50858A8348F}"/>
              </a:ext>
            </a:extLst>
          </p:cNvPr>
          <p:cNvSpPr txBox="1"/>
          <p:nvPr/>
        </p:nvSpPr>
        <p:spPr>
          <a:xfrm>
            <a:off x="8957187" y="727587"/>
            <a:ext cx="2755602" cy="549033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dirty="0"/>
          </a:p>
        </p:txBody>
      </p:sp>
      <p:sp>
        <p:nvSpPr>
          <p:cNvPr id="20" name="CasellaDiTesto 19">
            <a:extLst>
              <a:ext uri="{FF2B5EF4-FFF2-40B4-BE49-F238E27FC236}">
                <a16:creationId xmlns="" xmlns:a16="http://schemas.microsoft.com/office/drawing/2014/main" id="{6BEEF605-2B4F-4C53-A0A2-0BC28A26A73C}"/>
              </a:ext>
            </a:extLst>
          </p:cNvPr>
          <p:cNvSpPr txBox="1"/>
          <p:nvPr/>
        </p:nvSpPr>
        <p:spPr>
          <a:xfrm>
            <a:off x="8829368" y="820426"/>
            <a:ext cx="3106994" cy="5078313"/>
          </a:xfrm>
          <a:prstGeom prst="rect">
            <a:avLst/>
          </a:prstGeom>
          <a:noFill/>
        </p:spPr>
        <p:txBody>
          <a:bodyPr wrap="square">
            <a:spAutoFit/>
          </a:bodyPr>
          <a:lstStyle/>
          <a:p>
            <a:endParaRPr lang="it-IT" dirty="0"/>
          </a:p>
          <a:p>
            <a:r>
              <a:rPr lang="it-IT" b="1" dirty="0">
                <a:solidFill>
                  <a:schemeClr val="bg1"/>
                </a:solidFill>
                <a:latin typeface="Arial" panose="020B0604020202020204" pitchFamily="34" charset="0"/>
                <a:cs typeface="Arial" panose="020B0604020202020204" pitchFamily="34" charset="0"/>
              </a:rPr>
              <a:t>Round table on „Free circulation of care workers, effects on family and society”, organized by the Policy Department for Romanians Everywhere in partenership with Association of Romanian Women in Italy – ‪ADRI‬. </a:t>
            </a:r>
          </a:p>
          <a:p>
            <a:endParaRPr lang="it-IT" b="1" dirty="0">
              <a:solidFill>
                <a:schemeClr val="bg1"/>
              </a:solidFill>
              <a:latin typeface="Arial" panose="020B0604020202020204" pitchFamily="34" charset="0"/>
              <a:cs typeface="Arial" panose="020B0604020202020204" pitchFamily="34" charset="0"/>
            </a:endParaRPr>
          </a:p>
          <a:p>
            <a:r>
              <a:rPr lang="it-IT" b="1" dirty="0">
                <a:solidFill>
                  <a:schemeClr val="bg1"/>
                </a:solidFill>
                <a:latin typeface="Arial" panose="020B0604020202020204" pitchFamily="34" charset="0"/>
                <a:cs typeface="Arial" panose="020B0604020202020204" pitchFamily="34" charset="0"/>
              </a:rPr>
              <a:t>Its aim: to debate ways government bodies can help prevent  the effects of economic migration on families left behind, in the context of labor force mobility</a:t>
            </a:r>
            <a:r>
              <a:rPr lang="it-IT" dirty="0">
                <a:solidFill>
                  <a:schemeClr val="bg1"/>
                </a:solidFill>
              </a:rPr>
              <a:t>.</a:t>
            </a:r>
          </a:p>
        </p:txBody>
      </p:sp>
    </p:spTree>
    <p:extLst>
      <p:ext uri="{BB962C8B-B14F-4D97-AF65-F5344CB8AC3E}">
        <p14:creationId xmlns:p14="http://schemas.microsoft.com/office/powerpoint/2010/main" val="4262318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485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B1C63A2E-7755-4FC5-BEF7-CAF3BE2F15FF}"/>
              </a:ext>
            </a:extLst>
          </p:cNvPr>
          <p:cNvSpPr>
            <a:spLocks noGrp="1"/>
          </p:cNvSpPr>
          <p:nvPr>
            <p:ph type="title"/>
          </p:nvPr>
        </p:nvSpPr>
        <p:spPr>
          <a:xfrm>
            <a:off x="9093496" y="618681"/>
            <a:ext cx="2613872" cy="4794567"/>
          </a:xfrm>
        </p:spPr>
        <p:txBody>
          <a:bodyPr vert="horz" lIns="91440" tIns="45720" rIns="91440" bIns="45720" rtlCol="0" anchor="ctr">
            <a:normAutofit/>
          </a:bodyPr>
          <a:lstStyle/>
          <a:p>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r>
              <a:rPr kumimoji="0" lang="en-US" sz="3300" b="0" i="0" u="none" strike="noStrike" cap="none" spc="0" normalizeH="0" baseline="0" noProof="0">
                <a:ln>
                  <a:noFill/>
                </a:ln>
                <a:solidFill>
                  <a:srgbClr val="FFFFFF"/>
                </a:solidFill>
                <a:effectLst/>
                <a:uLnTx/>
                <a:uFillTx/>
              </a:rPr>
              <a:t/>
            </a:r>
            <a:br>
              <a:rPr kumimoji="0" lang="en-US" sz="3300" b="0" i="0" u="none" strike="noStrike" cap="none" spc="0" normalizeH="0" baseline="0" noProof="0">
                <a:ln>
                  <a:noFill/>
                </a:ln>
                <a:solidFill>
                  <a:srgbClr val="FFFFFF"/>
                </a:solidFill>
                <a:effectLst/>
                <a:uLnTx/>
                <a:uFillTx/>
              </a:rPr>
            </a:br>
            <a:endParaRPr lang="en-US" sz="3300">
              <a:solidFill>
                <a:srgbClr val="FFFFFF"/>
              </a:solidFill>
            </a:endParaRPr>
          </a:p>
        </p:txBody>
      </p:sp>
      <p:sp>
        <p:nvSpPr>
          <p:cNvPr id="56"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Segnaposto contenuto 6">
            <a:extLst>
              <a:ext uri="{FF2B5EF4-FFF2-40B4-BE49-F238E27FC236}">
                <a16:creationId xmlns="" xmlns:a16="http://schemas.microsoft.com/office/drawing/2014/main" id="{5877862B-1AAC-497D-90A2-063829567D4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6202" r="-2" b="-2"/>
          <a:stretch/>
        </p:blipFill>
        <p:spPr>
          <a:xfrm>
            <a:off x="976251" y="942538"/>
            <a:ext cx="7163222" cy="4808332"/>
          </a:xfrm>
          <a:prstGeom prst="rect">
            <a:avLst/>
          </a:prstGeom>
          <a:effectLst/>
        </p:spPr>
      </p:pic>
      <p:sp>
        <p:nvSpPr>
          <p:cNvPr id="20" name="CasellaDiTesto 19">
            <a:extLst>
              <a:ext uri="{FF2B5EF4-FFF2-40B4-BE49-F238E27FC236}">
                <a16:creationId xmlns="" xmlns:a16="http://schemas.microsoft.com/office/drawing/2014/main" id="{6BEEF605-2B4F-4C53-A0A2-0BC28A26A73C}"/>
              </a:ext>
            </a:extLst>
          </p:cNvPr>
          <p:cNvSpPr txBox="1"/>
          <p:nvPr/>
        </p:nvSpPr>
        <p:spPr>
          <a:xfrm>
            <a:off x="8045753" y="559407"/>
            <a:ext cx="3667036" cy="5658514"/>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endParaRPr lang="en-US" sz="1700" dirty="0"/>
          </a:p>
        </p:txBody>
      </p:sp>
      <p:sp>
        <p:nvSpPr>
          <p:cNvPr id="9" name="CasellaDiTesto 8">
            <a:extLst>
              <a:ext uri="{FF2B5EF4-FFF2-40B4-BE49-F238E27FC236}">
                <a16:creationId xmlns="" xmlns:a16="http://schemas.microsoft.com/office/drawing/2014/main" id="{4255F41C-CEC0-4BD1-8317-25253F341E7C}"/>
              </a:ext>
            </a:extLst>
          </p:cNvPr>
          <p:cNvSpPr txBox="1"/>
          <p:nvPr/>
        </p:nvSpPr>
        <p:spPr>
          <a:xfrm>
            <a:off x="8974754" y="185454"/>
            <a:ext cx="3040265" cy="4524315"/>
          </a:xfrm>
          <a:prstGeom prst="rect">
            <a:avLst/>
          </a:prstGeom>
          <a:noFill/>
        </p:spPr>
        <p:txBody>
          <a:bodyPr wrap="square" rtlCol="0">
            <a:spAutoFit/>
          </a:bodyPr>
          <a:lstStyle/>
          <a:p>
            <a:endParaRPr lang="it-IT" dirty="0">
              <a:solidFill>
                <a:schemeClr val="bg1"/>
              </a:solidFill>
              <a:latin typeface="Arial" panose="020B0604020202020204" pitchFamily="34" charset="0"/>
              <a:cs typeface="Arial" panose="020B0604020202020204" pitchFamily="34" charset="0"/>
            </a:endParaRPr>
          </a:p>
          <a:p>
            <a:r>
              <a:rPr lang="it-IT" b="1" i="0" dirty="0">
                <a:solidFill>
                  <a:srgbClr val="FFFF00"/>
                </a:solidFill>
                <a:effectLst/>
                <a:latin typeface="Arial" panose="020B0604020202020204" pitchFamily="34" charset="0"/>
                <a:cs typeface="Arial" panose="020B0604020202020204" pitchFamily="34" charset="0"/>
              </a:rPr>
              <a:t>Meeting of </a:t>
            </a:r>
            <a:r>
              <a:rPr lang="it-IT" b="1" dirty="0">
                <a:solidFill>
                  <a:srgbClr val="FFFF00"/>
                </a:solidFill>
                <a:latin typeface="Arial" panose="020B0604020202020204" pitchFamily="34" charset="0"/>
                <a:cs typeface="Arial" panose="020B0604020202020204" pitchFamily="34" charset="0"/>
              </a:rPr>
              <a:t>the  interinstitutional Working Groupului </a:t>
            </a:r>
            <a:r>
              <a:rPr lang="it-IT" b="1" i="0" dirty="0">
                <a:solidFill>
                  <a:srgbClr val="FFFF00"/>
                </a:solidFill>
                <a:effectLst/>
                <a:latin typeface="Arial" panose="020B0604020202020204" pitchFamily="34" charset="0"/>
                <a:cs typeface="Arial" panose="020B0604020202020204" pitchFamily="34" charset="0"/>
              </a:rPr>
              <a:t>devoted to the situation of children whose parents work abroad</a:t>
            </a:r>
            <a:r>
              <a:rPr lang="it-IT" b="0" i="0" dirty="0">
                <a:solidFill>
                  <a:srgbClr val="FFFF00"/>
                </a:solidFill>
                <a:effectLst/>
                <a:latin typeface="Arial" panose="020B0604020202020204" pitchFamily="34" charset="0"/>
                <a:cs typeface="Arial" panose="020B0604020202020204" pitchFamily="34" charset="0"/>
              </a:rPr>
              <a:t> (</a:t>
            </a:r>
            <a:r>
              <a:rPr lang="it-IT" b="1" i="0" u="none" strike="noStrike" dirty="0">
                <a:solidFill>
                  <a:srgbClr val="FFFF00"/>
                </a:solidFill>
                <a:effectLst/>
                <a:latin typeface="Arial" panose="020B0604020202020204" pitchFamily="34" charset="0"/>
                <a:cs typeface="Arial" panose="020B0604020202020204" pitchFamily="34" charset="0"/>
                <a:hlinkClick r:id="rId4">
                  <a:extLst>
                    <a:ext uri="{A12FA001-AC4F-418D-AE19-62706E023703}">
                      <ahyp:hlinkClr xmlns="" xmlns:ahyp="http://schemas.microsoft.com/office/drawing/2018/hyperlinkcolor" val="tx"/>
                    </a:ext>
                  </a:extLst>
                </a:hlinkClick>
              </a:rPr>
              <a:t>străinătate</a:t>
            </a:r>
            <a:r>
              <a:rPr lang="it-IT" b="1" i="0" u="none" strike="noStrike" dirty="0">
                <a:solidFill>
                  <a:srgbClr val="FFFF00"/>
                </a:solidFill>
                <a:effectLst/>
                <a:latin typeface="Arial" panose="020B0604020202020204" pitchFamily="34" charset="0"/>
                <a:cs typeface="Arial" panose="020B0604020202020204" pitchFamily="34" charset="0"/>
              </a:rPr>
              <a:t>)</a:t>
            </a:r>
            <a:r>
              <a:rPr lang="it-IT" b="0" i="0" dirty="0">
                <a:solidFill>
                  <a:srgbClr val="FFFF00"/>
                </a:solidFill>
                <a:effectLst/>
                <a:latin typeface="Arial" panose="020B0604020202020204" pitchFamily="34" charset="0"/>
                <a:cs typeface="Arial" panose="020B0604020202020204" pitchFamily="34" charset="0"/>
              </a:rPr>
              <a:t>.</a:t>
            </a:r>
          </a:p>
          <a:p>
            <a:r>
              <a:rPr lang="it-IT" dirty="0">
                <a:solidFill>
                  <a:srgbClr val="FFFF00"/>
                </a:solidFill>
                <a:latin typeface="Arial" panose="020B0604020202020204" pitchFamily="34" charset="0"/>
                <a:cs typeface="Arial" panose="020B0604020202020204" pitchFamily="34" charset="0"/>
              </a:rPr>
              <a:t/>
            </a:r>
            <a:br>
              <a:rPr lang="it-IT" dirty="0">
                <a:solidFill>
                  <a:srgbClr val="FFFF00"/>
                </a:solidFill>
                <a:latin typeface="Arial" panose="020B0604020202020204" pitchFamily="34" charset="0"/>
                <a:cs typeface="Arial" panose="020B0604020202020204" pitchFamily="34" charset="0"/>
              </a:rPr>
            </a:br>
            <a:r>
              <a:rPr lang="it-IT" b="1" dirty="0">
                <a:solidFill>
                  <a:srgbClr val="FFFF00"/>
                </a:solidFill>
                <a:latin typeface="Arial" panose="020B0604020202020204" pitchFamily="34" charset="0"/>
                <a:cs typeface="Arial" panose="020B0604020202020204" pitchFamily="34" charset="0"/>
              </a:rPr>
              <a:t>The meeting was a follow-up to the previous governmental one and it was hosted by the presidential administration.</a:t>
            </a:r>
            <a:r>
              <a:rPr lang="it-IT" b="1" i="0" dirty="0">
                <a:solidFill>
                  <a:srgbClr val="FFFF00"/>
                </a:solidFill>
                <a:effectLst/>
                <a:latin typeface="Arial" panose="020B0604020202020204" pitchFamily="34" charset="0"/>
                <a:cs typeface="Arial" panose="020B0604020202020204" pitchFamily="34" charset="0"/>
              </a:rPr>
              <a:t> </a:t>
            </a:r>
          </a:p>
          <a:p>
            <a:r>
              <a:rPr lang="it-IT" u="none" strike="noStrike" dirty="0">
                <a:solidFill>
                  <a:srgbClr val="FFFF00"/>
                </a:solidFill>
                <a:latin typeface="Arial" panose="020B0604020202020204" pitchFamily="34" charset="0"/>
                <a:cs typeface="Arial" panose="020B0604020202020204" pitchFamily="34" charset="0"/>
                <a:hlinkClick r:id="rId5">
                  <a:extLst>
                    <a:ext uri="{A12FA001-AC4F-418D-AE19-62706E023703}">
                      <ahyp:hlinkClr xmlns="" xmlns:ahyp="http://schemas.microsoft.com/office/drawing/2018/hyperlinkcolor" val="tx"/>
                    </a:ext>
                  </a:extLst>
                </a:hlinkClick>
              </a:rPr>
              <a:t>(</a:t>
            </a:r>
            <a:r>
              <a:rPr lang="it-IT" b="1" i="0" u="none" strike="noStrike" dirty="0">
                <a:solidFill>
                  <a:srgbClr val="FFFF00"/>
                </a:solidFill>
                <a:effectLst/>
                <a:latin typeface="Arial" panose="020B0604020202020204" pitchFamily="34" charset="0"/>
                <a:cs typeface="Arial" panose="020B0604020202020204" pitchFamily="34" charset="0"/>
                <a:hlinkClick r:id="rId5">
                  <a:extLst>
                    <a:ext uri="{A12FA001-AC4F-418D-AE19-62706E023703}">
                      <ahyp:hlinkClr xmlns="" xmlns:ahyp="http://schemas.microsoft.com/office/drawing/2018/hyperlinkcolor" val="tx"/>
                    </a:ext>
                  </a:extLst>
                </a:hlinkClick>
              </a:rPr>
              <a:t>DPRRP</a:t>
            </a:r>
            <a:r>
              <a:rPr lang="it-IT" b="0" i="0" dirty="0">
                <a:solidFill>
                  <a:srgbClr val="FFFF00"/>
                </a:solidFill>
                <a:effectLst/>
                <a:latin typeface="Arial" panose="020B0604020202020204" pitchFamily="34" charset="0"/>
                <a:cs typeface="Arial" panose="020B0604020202020204" pitchFamily="34" charset="0"/>
              </a:rPr>
              <a:t>/</a:t>
            </a:r>
            <a:r>
              <a:rPr lang="it-IT" b="1" i="0" u="none" strike="noStrike" dirty="0">
                <a:solidFill>
                  <a:srgbClr val="FFFF00"/>
                </a:solidFill>
                <a:effectLst/>
                <a:latin typeface="Arial" panose="020B0604020202020204" pitchFamily="34" charset="0"/>
                <a:cs typeface="Arial" panose="020B0604020202020204" pitchFamily="34" charset="0"/>
                <a:hlinkClick r:id="rId6">
                  <a:extLst>
                    <a:ext uri="{A12FA001-AC4F-418D-AE19-62706E023703}">
                      <ahyp:hlinkClr xmlns="" xmlns:ahyp="http://schemas.microsoft.com/office/drawing/2018/hyperlinkcolor" val="tx"/>
                    </a:ext>
                  </a:extLst>
                </a:hlinkClick>
              </a:rPr>
              <a:t>MAE</a:t>
            </a:r>
            <a:r>
              <a:rPr lang="it-IT" b="0" i="0" dirty="0">
                <a:solidFill>
                  <a:srgbClr val="FFFF00"/>
                </a:solidFill>
                <a:effectLst/>
                <a:latin typeface="Arial" panose="020B0604020202020204" pitchFamily="34" charset="0"/>
                <a:cs typeface="Arial" panose="020B0604020202020204" pitchFamily="34" charset="0"/>
              </a:rPr>
              <a:t> in partenership with </a:t>
            </a:r>
            <a:r>
              <a:rPr lang="it-IT" b="1" i="0" u="none" strike="noStrike" dirty="0">
                <a:solidFill>
                  <a:srgbClr val="FFFF00"/>
                </a:solidFill>
                <a:effectLst/>
                <a:latin typeface="Arial" panose="020B0604020202020204" pitchFamily="34" charset="0"/>
                <a:cs typeface="Arial" panose="020B0604020202020204" pitchFamily="34" charset="0"/>
                <a:hlinkClick r:id="rId7">
                  <a:extLst>
                    <a:ext uri="{A12FA001-AC4F-418D-AE19-62706E023703}">
                      <ahyp:hlinkClr xmlns="" xmlns:ahyp="http://schemas.microsoft.com/office/drawing/2018/hyperlinkcolor" val="tx"/>
                    </a:ext>
                  </a:extLst>
                </a:hlinkClick>
              </a:rPr>
              <a:t>ADRI</a:t>
            </a:r>
            <a:r>
              <a:rPr lang="it-IT" b="1" i="0" u="none" strike="noStrike" dirty="0">
                <a:solidFill>
                  <a:srgbClr val="FFFF00"/>
                </a:solidFill>
                <a:effectLst/>
                <a:latin typeface="Arial" panose="020B0604020202020204" pitchFamily="34" charset="0"/>
                <a:cs typeface="Arial" panose="020B0604020202020204" pitchFamily="34" charset="0"/>
              </a:rPr>
              <a:t>)</a:t>
            </a:r>
            <a:endParaRPr lang="it-IT"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8072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 xmlns:a16="http://schemas.microsoft.com/office/drawing/2014/main" id="{5E6B3632-31A7-4B9A-9B3B-DAADD1D372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olo 1">
            <a:extLst>
              <a:ext uri="{FF2B5EF4-FFF2-40B4-BE49-F238E27FC236}">
                <a16:creationId xmlns="" xmlns:a16="http://schemas.microsoft.com/office/drawing/2014/main" id="{EDFF4E3B-B39D-4E54-9555-A2A70F4A430F}"/>
              </a:ext>
            </a:extLst>
          </p:cNvPr>
          <p:cNvSpPr>
            <a:spLocks noGrp="1"/>
          </p:cNvSpPr>
          <p:nvPr>
            <p:ph type="title"/>
          </p:nvPr>
        </p:nvSpPr>
        <p:spPr>
          <a:xfrm>
            <a:off x="8379725" y="640082"/>
            <a:ext cx="3206143" cy="5387856"/>
          </a:xfrm>
        </p:spPr>
        <p:txBody>
          <a:bodyPr vert="horz" lIns="91440" tIns="45720" rIns="91440" bIns="45720" rtlCol="0" anchor="ctr">
            <a:normAutofit fontScale="90000"/>
          </a:bodyPr>
          <a:lstStyle/>
          <a:p>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States should privilege a form of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cs typeface="Arial" panose="020B0604020202020204" pitchFamily="34" charset="0"/>
              </a:rPr>
              <a:t>labour</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migration which enables children to migrate together with their parents if they so wish.</a:t>
            </a:r>
            <a:b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a:r>
            <a:b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In the longer term, destination countries should seek to reduce their reliance on what is considered a cheap, flexible source of </a:t>
            </a:r>
            <a:r>
              <a:rPr kumimoji="0" lang="en-US" sz="1800" b="1" i="0" u="none" strike="noStrike" kern="1200" cap="none" spc="0" normalizeH="0" baseline="0" noProof="0" dirty="0" err="1">
                <a:ln>
                  <a:noFill/>
                </a:ln>
                <a:solidFill>
                  <a:schemeClr val="tx1"/>
                </a:solidFill>
                <a:effectLst/>
                <a:uLnTx/>
                <a:uFillTx/>
                <a:latin typeface="Arial" panose="020B0604020202020204" pitchFamily="34" charset="0"/>
                <a:cs typeface="Arial" panose="020B0604020202020204" pitchFamily="34" charset="0"/>
              </a:rPr>
              <a:t>labour</a:t>
            </a:r>
            <a: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 while countries of origin should seek to reduce their dependency on remittances sent home by workers abroad.</a:t>
            </a:r>
            <a:br>
              <a:rPr kumimoji="0" lang="en-US" sz="1800" b="1" i="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br>
            <a:r>
              <a:rPr kumimoji="0" lang="en-US" sz="1700" b="0" i="0" u="none" strike="noStrike" kern="1200" cap="none" spc="0" normalizeH="0" baseline="0" noProof="0" dirty="0">
                <a:ln>
                  <a:noFill/>
                </a:ln>
                <a:solidFill>
                  <a:schemeClr val="tx1"/>
                </a:solidFill>
                <a:effectLst/>
                <a:uLnTx/>
                <a:uFillTx/>
                <a:latin typeface="+mj-lt"/>
                <a:ea typeface="+mj-ea"/>
                <a:cs typeface="+mj-cs"/>
              </a:rPr>
              <a:t/>
            </a:r>
            <a:br>
              <a:rPr kumimoji="0" lang="en-US" sz="1700" b="0" i="0" u="none" strike="noStrike" kern="1200" cap="none" spc="0" normalizeH="0" baseline="0" noProof="0" dirty="0">
                <a:ln>
                  <a:noFill/>
                </a:ln>
                <a:solidFill>
                  <a:schemeClr val="tx1"/>
                </a:solidFill>
                <a:effectLst/>
                <a:uLnTx/>
                <a:uFillTx/>
                <a:latin typeface="+mj-lt"/>
                <a:ea typeface="+mj-ea"/>
                <a:cs typeface="+mj-cs"/>
              </a:rPr>
            </a:br>
            <a:r>
              <a:rPr kumimoji="0" lang="en-US" sz="1700" b="0" i="0" u="none" strike="noStrike" kern="1200" cap="none" spc="0" normalizeH="0" baseline="0" noProof="0" dirty="0">
                <a:ln>
                  <a:noFill/>
                </a:ln>
                <a:solidFill>
                  <a:schemeClr val="tx1"/>
                </a:solidFill>
                <a:effectLst/>
                <a:uLnTx/>
                <a:uFillTx/>
                <a:latin typeface="+mj-lt"/>
                <a:ea typeface="+mj-ea"/>
                <a:cs typeface="+mj-cs"/>
              </a:rPr>
              <a:t>Venue: </a:t>
            </a:r>
            <a:r>
              <a:rPr lang="en-US" sz="1700" dirty="0"/>
              <a:t>Parliamentary Assembly/Council of Europe</a:t>
            </a:r>
            <a:br>
              <a:rPr lang="en-US" sz="1700" dirty="0"/>
            </a:br>
            <a:r>
              <a:rPr lang="en-US" sz="1700" dirty="0"/>
              <a:t>“Impact of </a:t>
            </a:r>
            <a:r>
              <a:rPr lang="en-US" sz="1700" dirty="0" err="1"/>
              <a:t>labour</a:t>
            </a:r>
            <a:r>
              <a:rPr lang="en-US" sz="1700" dirty="0"/>
              <a:t> migration on children left-behind” – Report of the </a:t>
            </a:r>
            <a:br>
              <a:rPr lang="en-US" sz="1700" dirty="0"/>
            </a:br>
            <a:r>
              <a:rPr lang="en-US" sz="1700" dirty="0"/>
              <a:t>Committee on Social Affairs, Health and Sustainable Development</a:t>
            </a:r>
            <a:br>
              <a:rPr lang="en-US" sz="1700" dirty="0"/>
            </a:br>
            <a:r>
              <a:rPr lang="en-US" sz="1700" dirty="0"/>
              <a:t>Rapporteur: </a:t>
            </a:r>
            <a:r>
              <a:rPr lang="en-US" sz="1700" dirty="0" err="1"/>
              <a:t>Mr</a:t>
            </a:r>
            <a:r>
              <a:rPr lang="en-US" sz="1700" dirty="0"/>
              <a:t> </a:t>
            </a:r>
            <a:r>
              <a:rPr lang="en-US" sz="1700" dirty="0" err="1"/>
              <a:t>Viorel</a:t>
            </a:r>
            <a:r>
              <a:rPr lang="en-US" sz="1700" dirty="0"/>
              <a:t> </a:t>
            </a:r>
            <a:r>
              <a:rPr lang="en-US" sz="1700" dirty="0" err="1"/>
              <a:t>Riceard</a:t>
            </a:r>
            <a:r>
              <a:rPr lang="en-US" sz="1700" dirty="0"/>
              <a:t> BADEA, Romania</a:t>
            </a:r>
            <a:br>
              <a:rPr lang="en-US" sz="1700" dirty="0"/>
            </a:br>
            <a:endParaRPr lang="en-US" sz="1700" kern="1200" dirty="0">
              <a:solidFill>
                <a:schemeClr val="tx1"/>
              </a:solidFill>
              <a:latin typeface="+mj-lt"/>
              <a:ea typeface="+mj-ea"/>
              <a:cs typeface="+mj-cs"/>
            </a:endParaRPr>
          </a:p>
        </p:txBody>
      </p:sp>
      <p:pic>
        <p:nvPicPr>
          <p:cNvPr id="9" name="Segnaposto contenuto 8" descr="Immagine che contiene interni, tavolo, stanza, tavolo da pranzo&#10;&#10;Descrizione generata automaticamente">
            <a:extLst>
              <a:ext uri="{FF2B5EF4-FFF2-40B4-BE49-F238E27FC236}">
                <a16:creationId xmlns="" xmlns:a16="http://schemas.microsoft.com/office/drawing/2014/main" id="{0E0106EB-3964-465A-9ECD-F6E10E176AC2}"/>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3474" b="7025"/>
          <a:stretch/>
        </p:blipFill>
        <p:spPr>
          <a:xfrm>
            <a:off x="1217759" y="722419"/>
            <a:ext cx="7161966" cy="4807523"/>
          </a:xfrm>
          <a:prstGeom prst="rect">
            <a:avLst/>
          </a:prstGeom>
        </p:spPr>
      </p:pic>
    </p:spTree>
    <p:extLst>
      <p:ext uri="{BB962C8B-B14F-4D97-AF65-F5344CB8AC3E}">
        <p14:creationId xmlns:p14="http://schemas.microsoft.com/office/powerpoint/2010/main" val="2056798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16C5FA50-8D52-4617-AF91-5C7B1C8352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rgbClr val="682D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 xmlns:a16="http://schemas.microsoft.com/office/drawing/2014/main" id="{EDFF4E3B-B39D-4E54-9555-A2A70F4A430F}"/>
              </a:ext>
            </a:extLst>
          </p:cNvPr>
          <p:cNvSpPr>
            <a:spLocks noGrp="1"/>
          </p:cNvSpPr>
          <p:nvPr>
            <p:ph type="title"/>
          </p:nvPr>
        </p:nvSpPr>
        <p:spPr>
          <a:xfrm>
            <a:off x="9093496" y="618681"/>
            <a:ext cx="2613872" cy="4794567"/>
          </a:xfrm>
        </p:spPr>
        <p:txBody>
          <a:bodyPr vert="horz" lIns="91440" tIns="45720" rIns="91440" bIns="45720" rtlCol="0" anchor="ctr">
            <a:normAutofit fontScale="90000"/>
          </a:bodyPr>
          <a:lstStyle/>
          <a:p>
            <a:pPr marL="0" marR="0" lvl="0" indent="0" fontAlgn="auto">
              <a:spcAft>
                <a:spcPts val="0"/>
              </a:spcAft>
              <a:buClrTx/>
              <a:buSzTx/>
              <a:tabLst/>
              <a:defRPr/>
            </a:pP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lang="en-US" sz="1400" dirty="0">
                <a:solidFill>
                  <a:srgbClr val="FFFFFF"/>
                </a:solidFill>
              </a:rPr>
              <a:t/>
            </a:r>
            <a:br>
              <a:rPr lang="en-US" sz="1400" dirty="0">
                <a:solidFill>
                  <a:srgbClr val="FFFFFF"/>
                </a:solidFill>
              </a:rPr>
            </a:br>
            <a:r>
              <a:rPr lang="en-US" sz="1400" dirty="0">
                <a:solidFill>
                  <a:srgbClr val="FFFFFF"/>
                </a:solidFill>
              </a:rPr>
              <a:t/>
            </a:r>
            <a:br>
              <a:rPr lang="en-US" sz="1400" dirty="0">
                <a:solidFill>
                  <a:srgbClr val="FFFFFF"/>
                </a:solidFill>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PACE Social Affairs Committee has said it deplores the complacency of both countries of origin and destination concerning children who are “left behind” when their parents migrate abroad for work, potentially depriving them of support and protection.</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“Leaving millions of children without parental care is a mass violation of human rights, and an unnecessary threat to the stability and prosperity of our countries,”</a:t>
            </a:r>
            <a:br>
              <a:rPr kumimoji="0" lang="en-US" sz="2000" b="1" i="0" u="none" strike="noStrike"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r>
              <a:rPr kumimoji="0" lang="en-US" sz="1400" b="0" i="0" u="none" strike="noStrike" cap="none" spc="0" normalizeH="0" baseline="0" noProof="0" dirty="0">
                <a:ln>
                  <a:noFill/>
                </a:ln>
                <a:solidFill>
                  <a:srgbClr val="FFFFFF"/>
                </a:solidFill>
                <a:effectLst/>
                <a:uLnTx/>
                <a:uFillTx/>
              </a:rPr>
              <a:t/>
            </a:r>
            <a:br>
              <a:rPr kumimoji="0" lang="en-US" sz="1400" b="0" i="0" u="none" strike="noStrike" cap="none" spc="0" normalizeH="0" baseline="0" noProof="0" dirty="0">
                <a:ln>
                  <a:noFill/>
                </a:ln>
                <a:solidFill>
                  <a:srgbClr val="FFFFFF"/>
                </a:solidFill>
                <a:effectLst/>
                <a:uLnTx/>
                <a:uFillTx/>
              </a:rPr>
            </a:br>
            <a:endParaRPr lang="en-US" sz="1400" dirty="0">
              <a:solidFill>
                <a:srgbClr val="FFFFFF"/>
              </a:solidFill>
            </a:endParaRPr>
          </a:p>
        </p:txBody>
      </p:sp>
      <p:sp>
        <p:nvSpPr>
          <p:cNvPr id="12" name="Rounded Rectangle 9">
            <a:extLst>
              <a:ext uri="{FF2B5EF4-FFF2-40B4-BE49-F238E27FC236}">
                <a16:creationId xmlns="" xmlns:a16="http://schemas.microsoft.com/office/drawing/2014/main" id="{E223798C-12AD-4B0C-A50C-D676347D67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egnaposto contenuto 4" descr="Immagine che contiene testo, ristorante, tavolo da pranzo&#10;&#10;Descrizione generata automaticamente">
            <a:extLst>
              <a:ext uri="{FF2B5EF4-FFF2-40B4-BE49-F238E27FC236}">
                <a16:creationId xmlns="" xmlns:a16="http://schemas.microsoft.com/office/drawing/2014/main" id="{EA1D3463-7A74-4B5A-A98E-FF2F168432E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7065" r="9135" b="-2"/>
          <a:stretch/>
        </p:blipFill>
        <p:spPr>
          <a:xfrm>
            <a:off x="976251" y="942538"/>
            <a:ext cx="7163222" cy="4808332"/>
          </a:xfrm>
          <a:prstGeom prst="rect">
            <a:avLst/>
          </a:prstGeom>
          <a:effectLst/>
        </p:spPr>
      </p:pic>
    </p:spTree>
    <p:extLst>
      <p:ext uri="{BB962C8B-B14F-4D97-AF65-F5344CB8AC3E}">
        <p14:creationId xmlns:p14="http://schemas.microsoft.com/office/powerpoint/2010/main" val="239241150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6668</TotalTime>
  <Words>2390</Words>
  <Application>Microsoft Office PowerPoint</Application>
  <PresentationFormat>Widescreen</PresentationFormat>
  <Paragraphs>85</Paragraphs>
  <Slides>18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Aharoni</vt:lpstr>
      <vt:lpstr>Arial</vt:lpstr>
      <vt:lpstr>Calibri</vt:lpstr>
      <vt:lpstr>Calibri Light</vt:lpstr>
      <vt:lpstr>Google Sans</vt:lpstr>
      <vt:lpstr>Niramit-Bold</vt:lpstr>
      <vt:lpstr>Times New Roman</vt:lpstr>
      <vt:lpstr>Tema di Office</vt:lpstr>
      <vt:lpstr>PowerPoint Presentation</vt:lpstr>
      <vt:lpstr>- More than 5.6 million Romanians are living and working abroad, according to 2019 Organisation for Economic Co-operation and Development (OECD) data   - Number of Romanians in Italy: 1,190,091 of whom 670,975, accounting for 57.7% women    </vt:lpstr>
      <vt:lpstr>         </vt:lpstr>
      <vt:lpstr>Separated families, children and the elderly left behind: 1 million elderly citizens left behind;   Out of 5 million children in Romania 750,000 have lived through the experience of separation from at least one parent;   According to UNICEF data 350,000 children have at least one parent who left to work abroad, mostly the mothers.  </vt:lpstr>
      <vt:lpstr>            "Domestic work involves over two million domestic workers of whom only 859 thousand are legal and 1.5 million families allow the state to save ten billion Euro for assistance to the elderly"  7 out of 10 retirees cannot pay a caregiver             </vt:lpstr>
      <vt:lpstr>    Sanatoria: regularization of foreign workers      The Italian government’s attempt, in 2020, to regularize foreigners without an employment contract has not been a success. Too much bureaucracy, taxes and unclear provisions have led to the regularization of 1 in 3 undeclared workers.  As far as domestic workers are concerned, the bankruptcy is even more dramatic: 177 thousand illegal reports have emerged referring to workers without a residence permit (a situation in which about 250 thousand people were found), but still one million Italian workers remained in the shadows, EU citizens or in any case legally resident in the country for which it is more convenient not to declare anything.            </vt:lpstr>
      <vt:lpstr>                      </vt:lpstr>
      <vt:lpstr>Longing for one’s children is the most unbearable suffering for the Romanians working aboard, more painful than the feeling of temporary status of their lives as migrant workers in Europe.  „You can make money, but the distance from your child kills you.”  @Libertatea   </vt:lpstr>
      <vt:lpstr>         </vt:lpstr>
      <vt:lpstr>   There is a specialized clinic in Iasi, Romania, where hundreds of caregivers have been hospitalized in past years, because of depression and other psychiatric disorders. Romanians comprise the largest group of migrant workers in Italy. But when they go back to Romania, usually these women find broken families, grown-up sons who do not recognize them, and husbands who squandered their money or left them. The mental disease that results from the impact that work-based migration has on these women is called the "Italian Syndrome". @Corriere della sera   </vt:lpstr>
      <vt:lpstr>Many domestic workers (mainly women) live in the same house with the assisted person and work without respecting rest periods, with the high risk of suffering from the burnout syndrome: a kind of stress afflicting several workers and professionals dealing with interpersonal relations activities. Often, workers are left alone to care for elders and they feel even lonelier because of the separation from their families. </vt:lpstr>
      <vt:lpstr>  It is not only the women working in Italy who are affected by the upheaval — the impact is also felt in their families and in Romanian society as a whole.   Back home, the children and the elderly formerly looked after by these women, are now themselves lacking care — creating a gap that the Romanian state has not been able to fill.  More than 100 suicides and killings among children left behind and family members have been documented by the media. </vt:lpstr>
      <vt:lpstr>    Another issue concerning domestic workers is the “white orphans” phenomenon, that is children left to the care of one parent, or grandparents or in orphanages in the country of origin. According to UNICEF data, there could be at least 350 thousand “white orphans” in Romania, 100 thousand in Moldova. On the one hand, we have children left home alone, on the other, there are female workers struck by the Italian syndrome, a kind of depression due to what they go through in the country.     </vt:lpstr>
      <vt:lpstr>Identified Issues:  Deviant behavior in the case of children left behind in long-distance family relationships;   Increase in human trafficking for sexual and labor exploitation (74% of victims of trafficking in persons in the EU came from Romania, according to 2015-2016 data.)  </vt:lpstr>
      <vt:lpstr>         </vt:lpstr>
      <vt:lpstr>         </vt:lpstr>
      <vt:lpstr>States should privilege a form of labour migration which enables children to migrate together with their parents if they so wish.  In the longer term, destination countries should seek to reduce their reliance on what is considered a cheap, flexible source of labour, while countries of origin should seek to reduce their dependency on remittances sent home by workers abroad.  Venue: Parliamentary Assembly/Council of Europe “Impact of labour migration on children left-behind” – Report of the  Committee on Social Affairs, Health and Sustainable Development Rapporteur: Mr Viorel Riceard BADEA, Romania </vt:lpstr>
      <vt:lpstr>       PACE Social Affairs Committee has said it deplores the complacency of both countries of origin and destination concerning children who are “left behind” when their parents migrate abroad for work, potentially depriving them of support and protection.  “Leaving millions of children without parental care is a mass violation of human rights, and an unnecessary threat to the stability and prosperity of our countries,”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Syndrome’ with respect to Romanian care workers in Italy, along with the care gap created in Romania.</dc:title>
  <dc:creator>A.D.R.I. Associazione Donne Romene in Italia</dc:creator>
  <cp:lastModifiedBy>Home</cp:lastModifiedBy>
  <cp:revision>115</cp:revision>
  <dcterms:created xsi:type="dcterms:W3CDTF">2021-02-26T10:00:30Z</dcterms:created>
  <dcterms:modified xsi:type="dcterms:W3CDTF">2021-03-03T21:11:53Z</dcterms:modified>
</cp:coreProperties>
</file>